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anva Sans Bold Italics" panose="020B0604020202020204" charset="0"/>
      <p:regular r:id="rId23"/>
    </p:embeddedFont>
    <p:embeddedFont>
      <p:font typeface="Canva Sans Italics" panose="020B0604020202020204" charset="0"/>
      <p:regular r:id="rId24"/>
    </p:embeddedFont>
    <p:embeddedFont>
      <p:font typeface="Canva Sans Medium" panose="020B0604020202020204" charset="0"/>
      <p:regular r:id="rId25"/>
    </p:embeddedFont>
    <p:embeddedFont>
      <p:font typeface="Playwrite US Tra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17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8.jpeg"/><Relationship Id="rId10" Type="http://schemas.openxmlformats.org/officeDocument/2006/relationships/image" Target="../media/image91.svg"/><Relationship Id="rId4" Type="http://schemas.openxmlformats.org/officeDocument/2006/relationships/image" Target="../media/image84.sv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2.jpeg"/><Relationship Id="rId4" Type="http://schemas.openxmlformats.org/officeDocument/2006/relationships/image" Target="../media/image8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4.jpeg"/><Relationship Id="rId10" Type="http://schemas.openxmlformats.org/officeDocument/2006/relationships/image" Target="../media/image97.svg"/><Relationship Id="rId4" Type="http://schemas.openxmlformats.org/officeDocument/2006/relationships/image" Target="../media/image84.sv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8.jpeg"/><Relationship Id="rId10" Type="http://schemas.openxmlformats.org/officeDocument/2006/relationships/image" Target="../media/image101.svg"/><Relationship Id="rId4" Type="http://schemas.openxmlformats.org/officeDocument/2006/relationships/image" Target="../media/image84.sv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4.jpeg"/><Relationship Id="rId4" Type="http://schemas.openxmlformats.org/officeDocument/2006/relationships/image" Target="../media/image103.svg"/><Relationship Id="rId9" Type="http://schemas.openxmlformats.org/officeDocument/2006/relationships/image" Target="../media/image10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gif"/><Relationship Id="rId2" Type="http://schemas.openxmlformats.org/officeDocument/2006/relationships/image" Target="../media/image1.jpe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6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27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0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2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2269" y="1589423"/>
            <a:ext cx="5649321" cy="7548325"/>
            <a:chOff x="0" y="0"/>
            <a:chExt cx="522772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772" cy="698500"/>
            </a:xfrm>
            <a:custGeom>
              <a:avLst/>
              <a:gdLst/>
              <a:ahLst/>
              <a:cxnLst/>
              <a:rect l="l" t="t" r="r" b="b"/>
              <a:pathLst>
                <a:path w="522772" h="698500">
                  <a:moveTo>
                    <a:pt x="522772" y="349250"/>
                  </a:moveTo>
                  <a:lnTo>
                    <a:pt x="31957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19572" y="0"/>
                  </a:lnTo>
                  <a:lnTo>
                    <a:pt x="522772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29417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67358" y="-41866"/>
            <a:ext cx="3539322" cy="3718314"/>
            <a:chOff x="0" y="0"/>
            <a:chExt cx="664876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4876" cy="698500"/>
            </a:xfrm>
            <a:custGeom>
              <a:avLst/>
              <a:gdLst/>
              <a:ahLst/>
              <a:cxnLst/>
              <a:rect l="l" t="t" r="r" b="b"/>
              <a:pathLst>
                <a:path w="664876" h="698500">
                  <a:moveTo>
                    <a:pt x="664876" y="349250"/>
                  </a:moveTo>
                  <a:lnTo>
                    <a:pt x="46167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1676" y="0"/>
                  </a:lnTo>
                  <a:lnTo>
                    <a:pt x="664876" y="349250"/>
                  </a:lnTo>
                  <a:close/>
                </a:path>
              </a:pathLst>
            </a:custGeom>
            <a:solidFill>
              <a:srgbClr val="F3F1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9525"/>
              <a:ext cx="43627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71185" y="-196791"/>
            <a:ext cx="4705007" cy="2117557"/>
            <a:chOff x="0" y="0"/>
            <a:chExt cx="15520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2000" cy="698500"/>
            </a:xfrm>
            <a:custGeom>
              <a:avLst/>
              <a:gdLst/>
              <a:ahLst/>
              <a:cxnLst/>
              <a:rect l="l" t="t" r="r" b="b"/>
              <a:pathLst>
                <a:path w="1552000" h="698500">
                  <a:moveTo>
                    <a:pt x="1552000" y="349250"/>
                  </a:moveTo>
                  <a:lnTo>
                    <a:pt x="13488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8800" y="0"/>
                  </a:lnTo>
                  <a:lnTo>
                    <a:pt x="155200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9525"/>
              <a:ext cx="1323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20746" y="9379183"/>
            <a:ext cx="10013261" cy="1948301"/>
            <a:chOff x="0" y="0"/>
            <a:chExt cx="358993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89930" cy="698500"/>
            </a:xfrm>
            <a:custGeom>
              <a:avLst/>
              <a:gdLst/>
              <a:ahLst/>
              <a:cxnLst/>
              <a:rect l="l" t="t" r="r" b="b"/>
              <a:pathLst>
                <a:path w="3589930" h="698500">
                  <a:moveTo>
                    <a:pt x="3589930" y="349250"/>
                  </a:moveTo>
                  <a:lnTo>
                    <a:pt x="338673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86730" y="0"/>
                  </a:lnTo>
                  <a:lnTo>
                    <a:pt x="358993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9525"/>
              <a:ext cx="336133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6824" y="817293"/>
            <a:ext cx="7682499" cy="9092587"/>
            <a:chOff x="0" y="0"/>
            <a:chExt cx="7723632" cy="91412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23632" cy="9141333"/>
            </a:xfrm>
            <a:custGeom>
              <a:avLst/>
              <a:gdLst/>
              <a:ahLst/>
              <a:cxnLst/>
              <a:rect l="l" t="t" r="r" b="b"/>
              <a:pathLst>
                <a:path w="7723632" h="9141333">
                  <a:moveTo>
                    <a:pt x="2638933" y="0"/>
                  </a:moveTo>
                  <a:lnTo>
                    <a:pt x="0" y="4570603"/>
                  </a:lnTo>
                  <a:lnTo>
                    <a:pt x="2638933" y="9141333"/>
                  </a:lnTo>
                  <a:lnTo>
                    <a:pt x="7723632" y="9086723"/>
                  </a:lnTo>
                  <a:lnTo>
                    <a:pt x="7723632" y="54483"/>
                  </a:lnTo>
                  <a:lnTo>
                    <a:pt x="2638933" y="0"/>
                  </a:lnTo>
                  <a:close/>
                </a:path>
              </a:pathLst>
            </a:custGeom>
            <a:blipFill>
              <a:blip r:embed="rId3"/>
              <a:stretch>
                <a:fillRect l="-38822" r="-38822"/>
              </a:stretch>
            </a:blipFill>
            <a:ln w="952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-28575" y="-41866"/>
            <a:ext cx="1269326" cy="1261562"/>
          </a:xfrm>
          <a:custGeom>
            <a:avLst/>
            <a:gdLst/>
            <a:ahLst/>
            <a:cxnLst/>
            <a:rect l="l" t="t" r="r" b="b"/>
            <a:pathLst>
              <a:path w="1269326" h="1261562">
                <a:moveTo>
                  <a:pt x="1269326" y="0"/>
                </a:moveTo>
                <a:lnTo>
                  <a:pt x="0" y="0"/>
                </a:lnTo>
                <a:lnTo>
                  <a:pt x="0" y="1261561"/>
                </a:lnTo>
                <a:lnTo>
                  <a:pt x="1269326" y="1261561"/>
                </a:lnTo>
                <a:lnTo>
                  <a:pt x="1269326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1544" r="-100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3194191" y="-296806"/>
            <a:ext cx="146334" cy="953106"/>
          </a:xfrm>
          <a:custGeom>
            <a:avLst/>
            <a:gdLst/>
            <a:ahLst/>
            <a:cxnLst/>
            <a:rect l="l" t="t" r="r" b="b"/>
            <a:pathLst>
              <a:path w="146334" h="953106">
                <a:moveTo>
                  <a:pt x="0" y="0"/>
                </a:moveTo>
                <a:lnTo>
                  <a:pt x="146334" y="0"/>
                </a:lnTo>
                <a:lnTo>
                  <a:pt x="146334" y="953106"/>
                </a:lnTo>
                <a:lnTo>
                  <a:pt x="0" y="95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87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40751" y="6902495"/>
            <a:ext cx="5863842" cy="2566596"/>
            <a:chOff x="0" y="0"/>
            <a:chExt cx="6722523" cy="29424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22523" cy="2942439"/>
            </a:xfrm>
            <a:custGeom>
              <a:avLst/>
              <a:gdLst/>
              <a:ahLst/>
              <a:cxnLst/>
              <a:rect l="l" t="t" r="r" b="b"/>
              <a:pathLst>
                <a:path w="6722523" h="2942439">
                  <a:moveTo>
                    <a:pt x="6722523" y="1471220"/>
                  </a:moveTo>
                  <a:lnTo>
                    <a:pt x="6519323" y="2942439"/>
                  </a:lnTo>
                  <a:lnTo>
                    <a:pt x="203200" y="2942439"/>
                  </a:lnTo>
                  <a:lnTo>
                    <a:pt x="0" y="1471220"/>
                  </a:lnTo>
                  <a:lnTo>
                    <a:pt x="203200" y="0"/>
                  </a:lnTo>
                  <a:lnTo>
                    <a:pt x="6519323" y="0"/>
                  </a:lnTo>
                  <a:lnTo>
                    <a:pt x="6722523" y="147122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9525"/>
              <a:ext cx="6493923" cy="2951964"/>
            </a:xfrm>
            <a:prstGeom prst="rect">
              <a:avLst/>
            </a:prstGeom>
          </p:spPr>
          <p:txBody>
            <a:bodyPr lIns="40980" tIns="40980" rIns="40980" bIns="4098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40751" y="252914"/>
            <a:ext cx="4312421" cy="2043560"/>
          </a:xfrm>
          <a:custGeom>
            <a:avLst/>
            <a:gdLst/>
            <a:ahLst/>
            <a:cxnLst/>
            <a:rect l="l" t="t" r="r" b="b"/>
            <a:pathLst>
              <a:path w="4312421" h="2043560">
                <a:moveTo>
                  <a:pt x="0" y="0"/>
                </a:moveTo>
                <a:lnTo>
                  <a:pt x="4312421" y="0"/>
                </a:lnTo>
                <a:lnTo>
                  <a:pt x="4312421" y="2043560"/>
                </a:lnTo>
                <a:lnTo>
                  <a:pt x="0" y="2043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11" b="-3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351462" y="3539772"/>
            <a:ext cx="7792538" cy="280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007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Optimizing MetroFlow: Balancing Demand, Costs, and Capacity for Maximum Profit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5357" y="2545812"/>
            <a:ext cx="8295629" cy="39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spc="5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SCM518 FINAL PROJECT GROUP M1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2557" y="7192981"/>
            <a:ext cx="4308315" cy="227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4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Team Members:</a:t>
            </a:r>
          </a:p>
          <a:p>
            <a:pPr marL="522490" lvl="1" indent="-261245" algn="l">
              <a:lnSpc>
                <a:spcPts val="3073"/>
              </a:lnSpc>
              <a:buFont typeface="Arial"/>
              <a:buChar char="•"/>
            </a:pPr>
            <a:r>
              <a:rPr lang="en-US" sz="24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Kinnari Parikh</a:t>
            </a:r>
          </a:p>
          <a:p>
            <a:pPr marL="522490" lvl="1" indent="-261245" algn="l">
              <a:lnSpc>
                <a:spcPts val="3073"/>
              </a:lnSpc>
              <a:buFont typeface="Arial"/>
              <a:buChar char="•"/>
            </a:pPr>
            <a:r>
              <a:rPr lang="en-US" sz="24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Jeeval Sankpal</a:t>
            </a:r>
          </a:p>
          <a:p>
            <a:pPr marL="522490" lvl="1" indent="-261245" algn="l">
              <a:lnSpc>
                <a:spcPts val="3073"/>
              </a:lnSpc>
              <a:buFont typeface="Arial"/>
              <a:buChar char="•"/>
            </a:pPr>
            <a:r>
              <a:rPr lang="en-US" sz="24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Naman A. Gupta</a:t>
            </a:r>
          </a:p>
          <a:p>
            <a:pPr marL="522490" lvl="1" indent="-261245" algn="l">
              <a:lnSpc>
                <a:spcPts val="3073"/>
              </a:lnSpc>
              <a:buFont typeface="Arial"/>
              <a:buChar char="•"/>
            </a:pPr>
            <a:r>
              <a:rPr lang="en-US" sz="242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Venkata Siva Sri Sahith</a:t>
            </a:r>
          </a:p>
          <a:p>
            <a:pPr algn="l">
              <a:lnSpc>
                <a:spcPts val="3073"/>
              </a:lnSpc>
            </a:pPr>
            <a:endParaRPr lang="en-US" sz="2420" b="1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192625" y="466005"/>
            <a:ext cx="1028700" cy="1298044"/>
          </a:xfrm>
          <a:custGeom>
            <a:avLst/>
            <a:gdLst/>
            <a:ahLst/>
            <a:cxnLst/>
            <a:rect l="l" t="t" r="r" b="b"/>
            <a:pathLst>
              <a:path w="1028700" h="1298044">
                <a:moveTo>
                  <a:pt x="0" y="0"/>
                </a:moveTo>
                <a:lnTo>
                  <a:pt x="1028700" y="0"/>
                </a:lnTo>
                <a:lnTo>
                  <a:pt x="1028700" y="1298044"/>
                </a:lnTo>
                <a:lnTo>
                  <a:pt x="0" y="129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773695" flipH="1">
            <a:off x="16547921" y="7661895"/>
            <a:ext cx="2375739" cy="2654457"/>
          </a:xfrm>
          <a:custGeom>
            <a:avLst/>
            <a:gdLst/>
            <a:ahLst/>
            <a:cxnLst/>
            <a:rect l="l" t="t" r="r" b="b"/>
            <a:pathLst>
              <a:path w="2375739" h="2654457">
                <a:moveTo>
                  <a:pt x="2375739" y="0"/>
                </a:moveTo>
                <a:lnTo>
                  <a:pt x="0" y="0"/>
                </a:lnTo>
                <a:lnTo>
                  <a:pt x="0" y="2654457"/>
                </a:lnTo>
                <a:lnTo>
                  <a:pt x="2375739" y="2654457"/>
                </a:lnTo>
                <a:lnTo>
                  <a:pt x="23757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05099" y="-69004"/>
            <a:ext cx="2315622" cy="8926742"/>
            <a:chOff x="0" y="0"/>
            <a:chExt cx="609876" cy="23510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9876" cy="2351076"/>
            </a:xfrm>
            <a:custGeom>
              <a:avLst/>
              <a:gdLst/>
              <a:ahLst/>
              <a:cxnLst/>
              <a:rect l="l" t="t" r="r" b="b"/>
              <a:pathLst>
                <a:path w="609876" h="2351076">
                  <a:moveTo>
                    <a:pt x="0" y="0"/>
                  </a:moveTo>
                  <a:lnTo>
                    <a:pt x="609876" y="0"/>
                  </a:lnTo>
                  <a:lnTo>
                    <a:pt x="609876" y="2351076"/>
                  </a:lnTo>
                  <a:lnTo>
                    <a:pt x="0" y="2351076"/>
                  </a:lnTo>
                  <a:close/>
                </a:path>
              </a:pathLst>
            </a:custGeom>
            <a:solidFill>
              <a:srgbClr val="292E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09876" cy="2360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2701" y="7025609"/>
            <a:ext cx="867822" cy="86782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20909" y="-376217"/>
            <a:ext cx="4024201" cy="747766"/>
            <a:chOff x="0" y="0"/>
            <a:chExt cx="3759069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02383" y="9913117"/>
            <a:ext cx="4024201" cy="747766"/>
            <a:chOff x="0" y="0"/>
            <a:chExt cx="3759069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70335" y="-395189"/>
            <a:ext cx="3956249" cy="1017568"/>
            <a:chOff x="0" y="0"/>
            <a:chExt cx="2715729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15729" cy="698500"/>
            </a:xfrm>
            <a:custGeom>
              <a:avLst/>
              <a:gdLst/>
              <a:ahLst/>
              <a:cxnLst/>
              <a:rect l="l" t="t" r="r" b="b"/>
              <a:pathLst>
                <a:path w="2715729" h="698500">
                  <a:moveTo>
                    <a:pt x="2715729" y="349250"/>
                  </a:moveTo>
                  <a:lnTo>
                    <a:pt x="251252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12529" y="0"/>
                  </a:lnTo>
                  <a:lnTo>
                    <a:pt x="271572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9525"/>
              <a:ext cx="248712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-650697" y="9620458"/>
            <a:ext cx="6105676" cy="1017568"/>
            <a:chOff x="0" y="0"/>
            <a:chExt cx="8140901" cy="135675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296"/>
              <a:ext cx="5365601" cy="997021"/>
              <a:chOff x="0" y="0"/>
              <a:chExt cx="3759069" cy="698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5906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759069" h="698500">
                    <a:moveTo>
                      <a:pt x="3759069" y="349250"/>
                    </a:moveTo>
                    <a:lnTo>
                      <a:pt x="355586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555869" y="0"/>
                    </a:lnTo>
                    <a:lnTo>
                      <a:pt x="3759069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9525"/>
                <a:ext cx="353046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865902" y="0"/>
              <a:ext cx="5274999" cy="1356758"/>
              <a:chOff x="0" y="0"/>
              <a:chExt cx="2715729" cy="698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71572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715729" h="698500">
                    <a:moveTo>
                      <a:pt x="2715729" y="349250"/>
                    </a:moveTo>
                    <a:lnTo>
                      <a:pt x="251252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2512529" y="0"/>
                    </a:lnTo>
                    <a:lnTo>
                      <a:pt x="2715729" y="349250"/>
                    </a:lnTo>
                    <a:close/>
                  </a:path>
                </a:pathLst>
              </a:custGeom>
              <a:solidFill>
                <a:srgbClr val="292E2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9525"/>
                <a:ext cx="248712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465711" y="7248620"/>
            <a:ext cx="421801" cy="421801"/>
          </a:xfrm>
          <a:custGeom>
            <a:avLst/>
            <a:gdLst/>
            <a:ahLst/>
            <a:cxnLst/>
            <a:rect l="l" t="t" r="r" b="b"/>
            <a:pathLst>
              <a:path w="421801" h="421801">
                <a:moveTo>
                  <a:pt x="0" y="0"/>
                </a:moveTo>
                <a:lnTo>
                  <a:pt x="421802" y="0"/>
                </a:lnTo>
                <a:lnTo>
                  <a:pt x="421802" y="421801"/>
                </a:lnTo>
                <a:lnTo>
                  <a:pt x="0" y="421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56844" y="-3529859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954062" y="1300413"/>
            <a:ext cx="10218768" cy="30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09"/>
              </a:lnSpc>
            </a:pPr>
            <a:r>
              <a:rPr lang="en-US" sz="10174" b="1">
                <a:solidFill>
                  <a:srgbClr val="231F2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Excel Implementation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94621" y="7826756"/>
            <a:ext cx="7191034" cy="129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2306" b="1" i="1" spc="23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After completing our mathematical model, we implemented it in excel and performed the optimization on solver using GRG nonlinear.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192625" y="466005"/>
            <a:ext cx="1028700" cy="1298044"/>
          </a:xfrm>
          <a:custGeom>
            <a:avLst/>
            <a:gdLst/>
            <a:ahLst/>
            <a:cxnLst/>
            <a:rect l="l" t="t" r="r" b="b"/>
            <a:pathLst>
              <a:path w="1028700" h="1298044">
                <a:moveTo>
                  <a:pt x="0" y="0"/>
                </a:moveTo>
                <a:lnTo>
                  <a:pt x="1028700" y="0"/>
                </a:lnTo>
                <a:lnTo>
                  <a:pt x="1028700" y="1298044"/>
                </a:lnTo>
                <a:lnTo>
                  <a:pt x="0" y="129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773695" flipH="1">
            <a:off x="16547921" y="7661895"/>
            <a:ext cx="2375739" cy="2654457"/>
          </a:xfrm>
          <a:custGeom>
            <a:avLst/>
            <a:gdLst/>
            <a:ahLst/>
            <a:cxnLst/>
            <a:rect l="l" t="t" r="r" b="b"/>
            <a:pathLst>
              <a:path w="2375739" h="2654457">
                <a:moveTo>
                  <a:pt x="2375739" y="0"/>
                </a:moveTo>
                <a:lnTo>
                  <a:pt x="0" y="0"/>
                </a:lnTo>
                <a:lnTo>
                  <a:pt x="0" y="2654457"/>
                </a:lnTo>
                <a:lnTo>
                  <a:pt x="2375739" y="2654457"/>
                </a:lnTo>
                <a:lnTo>
                  <a:pt x="23757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05099" y="-69004"/>
            <a:ext cx="6160045" cy="8926742"/>
            <a:chOff x="0" y="0"/>
            <a:chExt cx="1622399" cy="23510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2399" cy="2351076"/>
            </a:xfrm>
            <a:custGeom>
              <a:avLst/>
              <a:gdLst/>
              <a:ahLst/>
              <a:cxnLst/>
              <a:rect l="l" t="t" r="r" b="b"/>
              <a:pathLst>
                <a:path w="1622399" h="2351076">
                  <a:moveTo>
                    <a:pt x="0" y="0"/>
                  </a:moveTo>
                  <a:lnTo>
                    <a:pt x="1622399" y="0"/>
                  </a:lnTo>
                  <a:lnTo>
                    <a:pt x="1622399" y="2351076"/>
                  </a:lnTo>
                  <a:lnTo>
                    <a:pt x="0" y="2351076"/>
                  </a:lnTo>
                  <a:close/>
                </a:path>
              </a:pathLst>
            </a:custGeom>
            <a:solidFill>
              <a:srgbClr val="292E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622399" cy="2360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2701" y="7025609"/>
            <a:ext cx="867822" cy="86782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20909" y="-376217"/>
            <a:ext cx="4024201" cy="747766"/>
            <a:chOff x="0" y="0"/>
            <a:chExt cx="3759069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02383" y="9913117"/>
            <a:ext cx="4024201" cy="747766"/>
            <a:chOff x="0" y="0"/>
            <a:chExt cx="3759069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70335" y="-395189"/>
            <a:ext cx="3956249" cy="1017568"/>
            <a:chOff x="0" y="0"/>
            <a:chExt cx="2715729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15729" cy="698500"/>
            </a:xfrm>
            <a:custGeom>
              <a:avLst/>
              <a:gdLst/>
              <a:ahLst/>
              <a:cxnLst/>
              <a:rect l="l" t="t" r="r" b="b"/>
              <a:pathLst>
                <a:path w="2715729" h="698500">
                  <a:moveTo>
                    <a:pt x="2715729" y="349250"/>
                  </a:moveTo>
                  <a:lnTo>
                    <a:pt x="251252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12529" y="0"/>
                  </a:lnTo>
                  <a:lnTo>
                    <a:pt x="271572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9525"/>
              <a:ext cx="248712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-650697" y="9620458"/>
            <a:ext cx="6105676" cy="1017568"/>
            <a:chOff x="0" y="0"/>
            <a:chExt cx="8140901" cy="135675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296"/>
              <a:ext cx="5365601" cy="997021"/>
              <a:chOff x="0" y="0"/>
              <a:chExt cx="3759069" cy="698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5906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759069" h="698500">
                    <a:moveTo>
                      <a:pt x="3759069" y="349250"/>
                    </a:moveTo>
                    <a:lnTo>
                      <a:pt x="355586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555869" y="0"/>
                    </a:lnTo>
                    <a:lnTo>
                      <a:pt x="3759069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9525"/>
                <a:ext cx="353046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865902" y="0"/>
              <a:ext cx="5274999" cy="1356758"/>
              <a:chOff x="0" y="0"/>
              <a:chExt cx="2715729" cy="698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71572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715729" h="698500">
                    <a:moveTo>
                      <a:pt x="2715729" y="349250"/>
                    </a:moveTo>
                    <a:lnTo>
                      <a:pt x="251252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2512529" y="0"/>
                    </a:lnTo>
                    <a:lnTo>
                      <a:pt x="2715729" y="349250"/>
                    </a:lnTo>
                    <a:close/>
                  </a:path>
                </a:pathLst>
              </a:custGeom>
              <a:solidFill>
                <a:srgbClr val="292E2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9525"/>
                <a:ext cx="248712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465711" y="7248620"/>
            <a:ext cx="421801" cy="421801"/>
          </a:xfrm>
          <a:custGeom>
            <a:avLst/>
            <a:gdLst/>
            <a:ahLst/>
            <a:cxnLst/>
            <a:rect l="l" t="t" r="r" b="b"/>
            <a:pathLst>
              <a:path w="421801" h="421801">
                <a:moveTo>
                  <a:pt x="0" y="0"/>
                </a:moveTo>
                <a:lnTo>
                  <a:pt x="421802" y="0"/>
                </a:lnTo>
                <a:lnTo>
                  <a:pt x="421802" y="421801"/>
                </a:lnTo>
                <a:lnTo>
                  <a:pt x="0" y="421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56844" y="-3529859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185181" y="1559944"/>
            <a:ext cx="11521794" cy="5594384"/>
          </a:xfrm>
          <a:custGeom>
            <a:avLst/>
            <a:gdLst/>
            <a:ahLst/>
            <a:cxnLst/>
            <a:rect l="l" t="t" r="r" b="b"/>
            <a:pathLst>
              <a:path w="11521794" h="5594384">
                <a:moveTo>
                  <a:pt x="0" y="0"/>
                </a:moveTo>
                <a:lnTo>
                  <a:pt x="11521794" y="0"/>
                </a:lnTo>
                <a:lnTo>
                  <a:pt x="11521794" y="5594385"/>
                </a:lnTo>
                <a:lnTo>
                  <a:pt x="0" y="5594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9828" r="-39645" b="-219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30649" y="1754500"/>
            <a:ext cx="562429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Excel Implementation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649" y="3954775"/>
            <a:ext cx="4650414" cy="251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i="1" spc="19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&gt; As seen from the Excel model, our total profit of the optimized model is $28,698.72.</a:t>
            </a:r>
          </a:p>
          <a:p>
            <a:pPr algn="l">
              <a:lnSpc>
                <a:spcPts val="2850"/>
              </a:lnSpc>
            </a:pPr>
            <a:endParaRPr lang="en-US" sz="1900" i="1" spc="19">
              <a:solidFill>
                <a:srgbClr val="FFFFFF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2850"/>
              </a:lnSpc>
            </a:pPr>
            <a:r>
              <a:rPr lang="en-US" sz="1900" i="1" spc="19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&gt; The optimized number of trips X and cars per train C have also been found. </a:t>
            </a:r>
          </a:p>
          <a:p>
            <a:pPr algn="l">
              <a:lnSpc>
                <a:spcPts val="2850"/>
              </a:lnSpc>
            </a:pPr>
            <a:endParaRPr lang="en-US" sz="1900" i="1" spc="19">
              <a:solidFill>
                <a:srgbClr val="FFFFFF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192625" y="466005"/>
            <a:ext cx="1028700" cy="1298044"/>
          </a:xfrm>
          <a:custGeom>
            <a:avLst/>
            <a:gdLst/>
            <a:ahLst/>
            <a:cxnLst/>
            <a:rect l="l" t="t" r="r" b="b"/>
            <a:pathLst>
              <a:path w="1028700" h="1298044">
                <a:moveTo>
                  <a:pt x="0" y="0"/>
                </a:moveTo>
                <a:lnTo>
                  <a:pt x="1028700" y="0"/>
                </a:lnTo>
                <a:lnTo>
                  <a:pt x="1028700" y="1298044"/>
                </a:lnTo>
                <a:lnTo>
                  <a:pt x="0" y="129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773695" flipH="1">
            <a:off x="16547921" y="7661895"/>
            <a:ext cx="2375739" cy="2654457"/>
          </a:xfrm>
          <a:custGeom>
            <a:avLst/>
            <a:gdLst/>
            <a:ahLst/>
            <a:cxnLst/>
            <a:rect l="l" t="t" r="r" b="b"/>
            <a:pathLst>
              <a:path w="2375739" h="2654457">
                <a:moveTo>
                  <a:pt x="2375739" y="0"/>
                </a:moveTo>
                <a:lnTo>
                  <a:pt x="0" y="0"/>
                </a:lnTo>
                <a:lnTo>
                  <a:pt x="0" y="2654457"/>
                </a:lnTo>
                <a:lnTo>
                  <a:pt x="2375739" y="2654457"/>
                </a:lnTo>
                <a:lnTo>
                  <a:pt x="23757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05099" y="-69004"/>
            <a:ext cx="6160045" cy="8926742"/>
            <a:chOff x="0" y="0"/>
            <a:chExt cx="1622399" cy="23510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2399" cy="2351076"/>
            </a:xfrm>
            <a:custGeom>
              <a:avLst/>
              <a:gdLst/>
              <a:ahLst/>
              <a:cxnLst/>
              <a:rect l="l" t="t" r="r" b="b"/>
              <a:pathLst>
                <a:path w="1622399" h="2351076">
                  <a:moveTo>
                    <a:pt x="0" y="0"/>
                  </a:moveTo>
                  <a:lnTo>
                    <a:pt x="1622399" y="0"/>
                  </a:lnTo>
                  <a:lnTo>
                    <a:pt x="1622399" y="2351076"/>
                  </a:lnTo>
                  <a:lnTo>
                    <a:pt x="0" y="2351076"/>
                  </a:lnTo>
                  <a:close/>
                </a:path>
              </a:pathLst>
            </a:custGeom>
            <a:solidFill>
              <a:srgbClr val="292E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622399" cy="2360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2701" y="7025609"/>
            <a:ext cx="867822" cy="86782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20909" y="-376217"/>
            <a:ext cx="4024201" cy="747766"/>
            <a:chOff x="0" y="0"/>
            <a:chExt cx="3759069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02383" y="9913117"/>
            <a:ext cx="4024201" cy="747766"/>
            <a:chOff x="0" y="0"/>
            <a:chExt cx="3759069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9069" cy="698500"/>
            </a:xfrm>
            <a:custGeom>
              <a:avLst/>
              <a:gdLst/>
              <a:ahLst/>
              <a:cxnLst/>
              <a:rect l="l" t="t" r="r" b="b"/>
              <a:pathLst>
                <a:path w="3759069" h="698500">
                  <a:moveTo>
                    <a:pt x="3759069" y="349250"/>
                  </a:moveTo>
                  <a:lnTo>
                    <a:pt x="35558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55869" y="0"/>
                  </a:lnTo>
                  <a:lnTo>
                    <a:pt x="375906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9525"/>
              <a:ext cx="353046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70335" y="-395189"/>
            <a:ext cx="3956249" cy="1017568"/>
            <a:chOff x="0" y="0"/>
            <a:chExt cx="2715729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15729" cy="698500"/>
            </a:xfrm>
            <a:custGeom>
              <a:avLst/>
              <a:gdLst/>
              <a:ahLst/>
              <a:cxnLst/>
              <a:rect l="l" t="t" r="r" b="b"/>
              <a:pathLst>
                <a:path w="2715729" h="698500">
                  <a:moveTo>
                    <a:pt x="2715729" y="349250"/>
                  </a:moveTo>
                  <a:lnTo>
                    <a:pt x="251252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12529" y="0"/>
                  </a:lnTo>
                  <a:lnTo>
                    <a:pt x="2715729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9525"/>
              <a:ext cx="2487129" cy="708025"/>
            </a:xfrm>
            <a:prstGeom prst="rect">
              <a:avLst/>
            </a:prstGeom>
          </p:spPr>
          <p:txBody>
            <a:bodyPr lIns="37454" tIns="37454" rIns="37454" bIns="37454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-650697" y="9620458"/>
            <a:ext cx="6105676" cy="1017568"/>
            <a:chOff x="0" y="0"/>
            <a:chExt cx="8140901" cy="135675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5296"/>
              <a:ext cx="5365601" cy="997021"/>
              <a:chOff x="0" y="0"/>
              <a:chExt cx="3759069" cy="698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5906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759069" h="698500">
                    <a:moveTo>
                      <a:pt x="3759069" y="349250"/>
                    </a:moveTo>
                    <a:lnTo>
                      <a:pt x="355586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555869" y="0"/>
                    </a:lnTo>
                    <a:lnTo>
                      <a:pt x="3759069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9525"/>
                <a:ext cx="353046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865902" y="0"/>
              <a:ext cx="5274999" cy="1356758"/>
              <a:chOff x="0" y="0"/>
              <a:chExt cx="2715729" cy="698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71572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715729" h="698500">
                    <a:moveTo>
                      <a:pt x="2715729" y="349250"/>
                    </a:moveTo>
                    <a:lnTo>
                      <a:pt x="2512529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2512529" y="0"/>
                    </a:lnTo>
                    <a:lnTo>
                      <a:pt x="2715729" y="349250"/>
                    </a:lnTo>
                    <a:close/>
                  </a:path>
                </a:pathLst>
              </a:custGeom>
              <a:solidFill>
                <a:srgbClr val="292E2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9525"/>
                <a:ext cx="2487129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465711" y="7248620"/>
            <a:ext cx="421801" cy="421801"/>
          </a:xfrm>
          <a:custGeom>
            <a:avLst/>
            <a:gdLst/>
            <a:ahLst/>
            <a:cxnLst/>
            <a:rect l="l" t="t" r="r" b="b"/>
            <a:pathLst>
              <a:path w="421801" h="421801">
                <a:moveTo>
                  <a:pt x="0" y="0"/>
                </a:moveTo>
                <a:lnTo>
                  <a:pt x="421802" y="0"/>
                </a:lnTo>
                <a:lnTo>
                  <a:pt x="421802" y="421801"/>
                </a:lnTo>
                <a:lnTo>
                  <a:pt x="0" y="421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56844" y="-3529859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748874" y="1747738"/>
            <a:ext cx="8504949" cy="6306717"/>
          </a:xfrm>
          <a:custGeom>
            <a:avLst/>
            <a:gdLst/>
            <a:ahLst/>
            <a:cxnLst/>
            <a:rect l="l" t="t" r="r" b="b"/>
            <a:pathLst>
              <a:path w="8504949" h="6306717">
                <a:moveTo>
                  <a:pt x="0" y="0"/>
                </a:moveTo>
                <a:lnTo>
                  <a:pt x="8504949" y="0"/>
                </a:lnTo>
                <a:lnTo>
                  <a:pt x="8504949" y="6306717"/>
                </a:lnTo>
                <a:lnTo>
                  <a:pt x="0" y="6306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2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30649" y="1754524"/>
            <a:ext cx="562429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Constraints in the Solver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0649" y="3830488"/>
            <a:ext cx="4650414" cy="10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i="1" spc="19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These are the constraint equations which were input in the solver dialog box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614721" y="0"/>
            <a:ext cx="3351074" cy="2152383"/>
          </a:xfrm>
          <a:custGeom>
            <a:avLst/>
            <a:gdLst/>
            <a:ahLst/>
            <a:cxnLst/>
            <a:rect l="l" t="t" r="r" b="b"/>
            <a:pathLst>
              <a:path w="3351074" h="2152383">
                <a:moveTo>
                  <a:pt x="3351074" y="0"/>
                </a:moveTo>
                <a:lnTo>
                  <a:pt x="0" y="0"/>
                </a:lnTo>
                <a:lnTo>
                  <a:pt x="0" y="2152383"/>
                </a:lnTo>
                <a:lnTo>
                  <a:pt x="3351074" y="2152383"/>
                </a:lnTo>
                <a:lnTo>
                  <a:pt x="33510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571736" y="1690319"/>
            <a:ext cx="7297631" cy="7548325"/>
            <a:chOff x="0" y="0"/>
            <a:chExt cx="67530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301" cy="698500"/>
            </a:xfrm>
            <a:custGeom>
              <a:avLst/>
              <a:gdLst/>
              <a:ahLst/>
              <a:cxnLst/>
              <a:rect l="l" t="t" r="r" b="b"/>
              <a:pathLst>
                <a:path w="675301" h="698500">
                  <a:moveTo>
                    <a:pt x="675301" y="349250"/>
                  </a:moveTo>
                  <a:lnTo>
                    <a:pt x="4721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2101" y="0"/>
                  </a:lnTo>
                  <a:lnTo>
                    <a:pt x="67530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9525"/>
              <a:ext cx="44670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170" y="-833384"/>
            <a:ext cx="4447777" cy="1134492"/>
            <a:chOff x="0" y="0"/>
            <a:chExt cx="2738471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8471" cy="698500"/>
            </a:xfrm>
            <a:custGeom>
              <a:avLst/>
              <a:gdLst/>
              <a:ahLst/>
              <a:cxnLst/>
              <a:rect l="l" t="t" r="r" b="b"/>
              <a:pathLst>
                <a:path w="2738471" h="698500">
                  <a:moveTo>
                    <a:pt x="2738471" y="349250"/>
                  </a:moveTo>
                  <a:lnTo>
                    <a:pt x="25352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35271" y="0"/>
                  </a:lnTo>
                  <a:lnTo>
                    <a:pt x="273847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9525"/>
              <a:ext cx="250987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180581" y="-833384"/>
            <a:ext cx="2557503" cy="1476267"/>
            <a:chOff x="0" y="0"/>
            <a:chExt cx="121009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0090" cy="698500"/>
            </a:xfrm>
            <a:custGeom>
              <a:avLst/>
              <a:gdLst/>
              <a:ahLst/>
              <a:cxnLst/>
              <a:rect l="l" t="t" r="r" b="b"/>
              <a:pathLst>
                <a:path w="1210090" h="698500">
                  <a:moveTo>
                    <a:pt x="1210090" y="349250"/>
                  </a:moveTo>
                  <a:lnTo>
                    <a:pt x="10068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06890" y="0"/>
                  </a:lnTo>
                  <a:lnTo>
                    <a:pt x="121009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9525"/>
              <a:ext cx="9814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33095" y="918188"/>
            <a:ext cx="7682499" cy="9092587"/>
            <a:chOff x="0" y="0"/>
            <a:chExt cx="7723632" cy="91412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23632" cy="9141333"/>
            </a:xfrm>
            <a:custGeom>
              <a:avLst/>
              <a:gdLst/>
              <a:ahLst/>
              <a:cxnLst/>
              <a:rect l="l" t="t" r="r" b="b"/>
              <a:pathLst>
                <a:path w="7723632" h="9141333">
                  <a:moveTo>
                    <a:pt x="2638933" y="0"/>
                  </a:moveTo>
                  <a:lnTo>
                    <a:pt x="0" y="4570603"/>
                  </a:lnTo>
                  <a:lnTo>
                    <a:pt x="2638933" y="9141333"/>
                  </a:lnTo>
                  <a:lnTo>
                    <a:pt x="7723632" y="9086723"/>
                  </a:lnTo>
                  <a:lnTo>
                    <a:pt x="7723632" y="54483"/>
                  </a:lnTo>
                  <a:lnTo>
                    <a:pt x="2638933" y="0"/>
                  </a:lnTo>
                  <a:close/>
                </a:path>
              </a:pathLst>
            </a:custGeom>
            <a:blipFill>
              <a:blip r:embed="rId5"/>
              <a:stretch>
                <a:fillRect l="-39833" r="-39833"/>
              </a:stretch>
            </a:blipFill>
            <a:ln w="952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 rot="-10800000">
            <a:off x="-95250" y="8751571"/>
            <a:ext cx="1558799" cy="1579427"/>
          </a:xfrm>
          <a:custGeom>
            <a:avLst/>
            <a:gdLst/>
            <a:ahLst/>
            <a:cxnLst/>
            <a:rect l="l" t="t" r="r" b="b"/>
            <a:pathLst>
              <a:path w="1558799" h="1579427">
                <a:moveTo>
                  <a:pt x="0" y="0"/>
                </a:moveTo>
                <a:lnTo>
                  <a:pt x="1558799" y="0"/>
                </a:lnTo>
                <a:lnTo>
                  <a:pt x="1558799" y="1579426"/>
                </a:lnTo>
                <a:lnTo>
                  <a:pt x="0" y="15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14861" y="3868418"/>
            <a:ext cx="10610606" cy="319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16"/>
              </a:lnSpc>
            </a:pPr>
            <a:r>
              <a:rPr lang="en-US" sz="10513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Python </a:t>
            </a:r>
          </a:p>
          <a:p>
            <a:pPr algn="l">
              <a:lnSpc>
                <a:spcPts val="12616"/>
              </a:lnSpc>
            </a:pPr>
            <a:r>
              <a:rPr lang="en-US" sz="10513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Implementation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861363" y="0"/>
            <a:ext cx="3351074" cy="2152383"/>
          </a:xfrm>
          <a:custGeom>
            <a:avLst/>
            <a:gdLst/>
            <a:ahLst/>
            <a:cxnLst/>
            <a:rect l="l" t="t" r="r" b="b"/>
            <a:pathLst>
              <a:path w="3351074" h="2152383">
                <a:moveTo>
                  <a:pt x="3351074" y="0"/>
                </a:moveTo>
                <a:lnTo>
                  <a:pt x="0" y="0"/>
                </a:lnTo>
                <a:lnTo>
                  <a:pt x="0" y="2152383"/>
                </a:lnTo>
                <a:lnTo>
                  <a:pt x="3351074" y="2152383"/>
                </a:lnTo>
                <a:lnTo>
                  <a:pt x="33510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22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53156" y="1951373"/>
            <a:ext cx="7297631" cy="7548325"/>
            <a:chOff x="0" y="0"/>
            <a:chExt cx="67530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5301" cy="698500"/>
            </a:xfrm>
            <a:custGeom>
              <a:avLst/>
              <a:gdLst/>
              <a:ahLst/>
              <a:cxnLst/>
              <a:rect l="l" t="t" r="r" b="b"/>
              <a:pathLst>
                <a:path w="675301" h="698500">
                  <a:moveTo>
                    <a:pt x="675301" y="349250"/>
                  </a:moveTo>
                  <a:lnTo>
                    <a:pt x="4721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72101" y="0"/>
                  </a:lnTo>
                  <a:lnTo>
                    <a:pt x="67530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9525"/>
              <a:ext cx="44670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170" y="-833384"/>
            <a:ext cx="4447777" cy="1134492"/>
            <a:chOff x="0" y="0"/>
            <a:chExt cx="2738471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8471" cy="698500"/>
            </a:xfrm>
            <a:custGeom>
              <a:avLst/>
              <a:gdLst/>
              <a:ahLst/>
              <a:cxnLst/>
              <a:rect l="l" t="t" r="r" b="b"/>
              <a:pathLst>
                <a:path w="2738471" h="698500">
                  <a:moveTo>
                    <a:pt x="2738471" y="349250"/>
                  </a:moveTo>
                  <a:lnTo>
                    <a:pt x="25352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35271" y="0"/>
                  </a:lnTo>
                  <a:lnTo>
                    <a:pt x="273847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9525"/>
              <a:ext cx="250987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180581" y="-833384"/>
            <a:ext cx="2557503" cy="1476267"/>
            <a:chOff x="0" y="0"/>
            <a:chExt cx="121009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0090" cy="698500"/>
            </a:xfrm>
            <a:custGeom>
              <a:avLst/>
              <a:gdLst/>
              <a:ahLst/>
              <a:cxnLst/>
              <a:rect l="l" t="t" r="r" b="b"/>
              <a:pathLst>
                <a:path w="1210090" h="698500">
                  <a:moveTo>
                    <a:pt x="1210090" y="349250"/>
                  </a:moveTo>
                  <a:lnTo>
                    <a:pt x="10068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06890" y="0"/>
                  </a:lnTo>
                  <a:lnTo>
                    <a:pt x="121009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9525"/>
              <a:ext cx="9814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33095" y="918188"/>
            <a:ext cx="7682499" cy="9092587"/>
            <a:chOff x="0" y="0"/>
            <a:chExt cx="7723632" cy="91412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23632" cy="9141333"/>
            </a:xfrm>
            <a:custGeom>
              <a:avLst/>
              <a:gdLst/>
              <a:ahLst/>
              <a:cxnLst/>
              <a:rect l="l" t="t" r="r" b="b"/>
              <a:pathLst>
                <a:path w="7723632" h="9141333">
                  <a:moveTo>
                    <a:pt x="2638933" y="0"/>
                  </a:moveTo>
                  <a:lnTo>
                    <a:pt x="0" y="4570603"/>
                  </a:lnTo>
                  <a:lnTo>
                    <a:pt x="2638933" y="9141333"/>
                  </a:lnTo>
                  <a:lnTo>
                    <a:pt x="7723632" y="9086723"/>
                  </a:lnTo>
                  <a:lnTo>
                    <a:pt x="7723632" y="54483"/>
                  </a:lnTo>
                  <a:lnTo>
                    <a:pt x="2638933" y="0"/>
                  </a:lnTo>
                  <a:close/>
                </a:path>
              </a:pathLst>
            </a:custGeom>
            <a:blipFill>
              <a:blip r:embed="rId5"/>
              <a:stretch>
                <a:fillRect l="-38822" r="-38822"/>
              </a:stretch>
            </a:blipFill>
            <a:ln w="952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 rot="-10800000">
            <a:off x="-95250" y="8751571"/>
            <a:ext cx="1558799" cy="1579427"/>
          </a:xfrm>
          <a:custGeom>
            <a:avLst/>
            <a:gdLst/>
            <a:ahLst/>
            <a:cxnLst/>
            <a:rect l="l" t="t" r="r" b="b"/>
            <a:pathLst>
              <a:path w="1558799" h="1579427">
                <a:moveTo>
                  <a:pt x="0" y="0"/>
                </a:moveTo>
                <a:lnTo>
                  <a:pt x="1558799" y="0"/>
                </a:lnTo>
                <a:lnTo>
                  <a:pt x="1558799" y="1579426"/>
                </a:lnTo>
                <a:lnTo>
                  <a:pt x="0" y="15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76922" y="1951373"/>
            <a:ext cx="8736414" cy="7357802"/>
          </a:xfrm>
          <a:custGeom>
            <a:avLst/>
            <a:gdLst/>
            <a:ahLst/>
            <a:cxnLst/>
            <a:rect l="l" t="t" r="r" b="b"/>
            <a:pathLst>
              <a:path w="8736414" h="7357802">
                <a:moveTo>
                  <a:pt x="0" y="0"/>
                </a:moveTo>
                <a:lnTo>
                  <a:pt x="8736413" y="0"/>
                </a:lnTo>
                <a:lnTo>
                  <a:pt x="8736413" y="7357802"/>
                </a:lnTo>
                <a:lnTo>
                  <a:pt x="0" y="73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34" t="-54468" r="-142376" b="-13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074648" y="557401"/>
            <a:ext cx="942597" cy="942597"/>
          </a:xfrm>
          <a:custGeom>
            <a:avLst/>
            <a:gdLst/>
            <a:ahLst/>
            <a:cxnLst/>
            <a:rect l="l" t="t" r="r" b="b"/>
            <a:pathLst>
              <a:path w="942597" h="942597">
                <a:moveTo>
                  <a:pt x="0" y="0"/>
                </a:moveTo>
                <a:lnTo>
                  <a:pt x="942598" y="0"/>
                </a:lnTo>
                <a:lnTo>
                  <a:pt x="942598" y="942598"/>
                </a:lnTo>
                <a:lnTo>
                  <a:pt x="0" y="942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66418" y="432413"/>
            <a:ext cx="1159494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Inputs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170" y="-833384"/>
            <a:ext cx="4447777" cy="1134492"/>
            <a:chOff x="0" y="0"/>
            <a:chExt cx="273847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8471" cy="698500"/>
            </a:xfrm>
            <a:custGeom>
              <a:avLst/>
              <a:gdLst/>
              <a:ahLst/>
              <a:cxnLst/>
              <a:rect l="l" t="t" r="r" b="b"/>
              <a:pathLst>
                <a:path w="2738471" h="698500">
                  <a:moveTo>
                    <a:pt x="2738471" y="349250"/>
                  </a:moveTo>
                  <a:lnTo>
                    <a:pt x="25352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35271" y="0"/>
                  </a:lnTo>
                  <a:lnTo>
                    <a:pt x="273847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250987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80581" y="-833384"/>
            <a:ext cx="2557503" cy="1476267"/>
            <a:chOff x="0" y="0"/>
            <a:chExt cx="121009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090" cy="698500"/>
            </a:xfrm>
            <a:custGeom>
              <a:avLst/>
              <a:gdLst/>
              <a:ahLst/>
              <a:cxnLst/>
              <a:rect l="l" t="t" r="r" b="b"/>
              <a:pathLst>
                <a:path w="1210090" h="698500">
                  <a:moveTo>
                    <a:pt x="1210090" y="349250"/>
                  </a:moveTo>
                  <a:lnTo>
                    <a:pt x="10068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06890" y="0"/>
                  </a:lnTo>
                  <a:lnTo>
                    <a:pt x="121009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9525"/>
              <a:ext cx="9814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56781" y="138112"/>
            <a:ext cx="8462438" cy="10010775"/>
            <a:chOff x="0" y="0"/>
            <a:chExt cx="11283250" cy="13347700"/>
          </a:xfrm>
        </p:grpSpPr>
        <p:sp>
          <p:nvSpPr>
            <p:cNvPr id="10" name="Freeform 10"/>
            <p:cNvSpPr/>
            <p:nvPr/>
          </p:nvSpPr>
          <p:spPr>
            <a:xfrm flipH="1">
              <a:off x="2144276" y="0"/>
              <a:ext cx="4468099" cy="2869845"/>
            </a:xfrm>
            <a:custGeom>
              <a:avLst/>
              <a:gdLst/>
              <a:ahLst/>
              <a:cxnLst/>
              <a:rect l="l" t="t" r="r" b="b"/>
              <a:pathLst>
                <a:path w="4468099" h="2869845">
                  <a:moveTo>
                    <a:pt x="4468099" y="0"/>
                  </a:moveTo>
                  <a:lnTo>
                    <a:pt x="0" y="0"/>
                  </a:lnTo>
                  <a:lnTo>
                    <a:pt x="0" y="2869845"/>
                  </a:lnTo>
                  <a:lnTo>
                    <a:pt x="4468099" y="2869845"/>
                  </a:lnTo>
                  <a:lnTo>
                    <a:pt x="446809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72272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2601831"/>
              <a:ext cx="9730174" cy="10064434"/>
              <a:chOff x="0" y="0"/>
              <a:chExt cx="675301" cy="698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530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675301" h="698500">
                    <a:moveTo>
                      <a:pt x="675301" y="349250"/>
                    </a:moveTo>
                    <a:lnTo>
                      <a:pt x="47210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72101" y="0"/>
                    </a:lnTo>
                    <a:lnTo>
                      <a:pt x="675301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14300" y="-9525"/>
                <a:ext cx="446701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39919" y="1224251"/>
              <a:ext cx="10243332" cy="12123449"/>
              <a:chOff x="0" y="0"/>
              <a:chExt cx="7723632" cy="9141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23632" cy="9141333"/>
              </a:xfrm>
              <a:custGeom>
                <a:avLst/>
                <a:gdLst/>
                <a:ahLst/>
                <a:cxnLst/>
                <a:rect l="l" t="t" r="r" b="b"/>
                <a:pathLst>
                  <a:path w="7723632" h="9141333">
                    <a:moveTo>
                      <a:pt x="2638933" y="0"/>
                    </a:moveTo>
                    <a:lnTo>
                      <a:pt x="0" y="4570603"/>
                    </a:lnTo>
                    <a:lnTo>
                      <a:pt x="2638933" y="9141333"/>
                    </a:lnTo>
                    <a:lnTo>
                      <a:pt x="7723632" y="9086723"/>
                    </a:lnTo>
                    <a:lnTo>
                      <a:pt x="7723632" y="54483"/>
                    </a:lnTo>
                    <a:lnTo>
                      <a:pt x="2638933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822" r="-38822"/>
                </a:stretch>
              </a:blipFill>
              <a:ln w="952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10800000">
            <a:off x="-95250" y="8751571"/>
            <a:ext cx="1558799" cy="1579427"/>
          </a:xfrm>
          <a:custGeom>
            <a:avLst/>
            <a:gdLst/>
            <a:ahLst/>
            <a:cxnLst/>
            <a:rect l="l" t="t" r="r" b="b"/>
            <a:pathLst>
              <a:path w="1558799" h="1579427">
                <a:moveTo>
                  <a:pt x="0" y="0"/>
                </a:moveTo>
                <a:lnTo>
                  <a:pt x="1558799" y="0"/>
                </a:lnTo>
                <a:lnTo>
                  <a:pt x="1558799" y="1579426"/>
                </a:lnTo>
                <a:lnTo>
                  <a:pt x="0" y="15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8700" y="1981774"/>
            <a:ext cx="12294648" cy="6769797"/>
          </a:xfrm>
          <a:custGeom>
            <a:avLst/>
            <a:gdLst/>
            <a:ahLst/>
            <a:cxnLst/>
            <a:rect l="l" t="t" r="r" b="b"/>
            <a:pathLst>
              <a:path w="12294648" h="6769797">
                <a:moveTo>
                  <a:pt x="0" y="0"/>
                </a:moveTo>
                <a:lnTo>
                  <a:pt x="12294648" y="0"/>
                </a:lnTo>
                <a:lnTo>
                  <a:pt x="12294648" y="6769797"/>
                </a:lnTo>
                <a:lnTo>
                  <a:pt x="0" y="6769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75" t="-54421" r="-58244" b="-145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542925"/>
            <a:ext cx="1620848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Decision Variables &amp; Objective Function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170" y="-833384"/>
            <a:ext cx="4447777" cy="1134492"/>
            <a:chOff x="0" y="0"/>
            <a:chExt cx="273847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8471" cy="698500"/>
            </a:xfrm>
            <a:custGeom>
              <a:avLst/>
              <a:gdLst/>
              <a:ahLst/>
              <a:cxnLst/>
              <a:rect l="l" t="t" r="r" b="b"/>
              <a:pathLst>
                <a:path w="2738471" h="698500">
                  <a:moveTo>
                    <a:pt x="2738471" y="349250"/>
                  </a:moveTo>
                  <a:lnTo>
                    <a:pt x="25352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35271" y="0"/>
                  </a:lnTo>
                  <a:lnTo>
                    <a:pt x="273847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250987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80581" y="-833384"/>
            <a:ext cx="2557503" cy="1476267"/>
            <a:chOff x="0" y="0"/>
            <a:chExt cx="121009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090" cy="698500"/>
            </a:xfrm>
            <a:custGeom>
              <a:avLst/>
              <a:gdLst/>
              <a:ahLst/>
              <a:cxnLst/>
              <a:rect l="l" t="t" r="r" b="b"/>
              <a:pathLst>
                <a:path w="1210090" h="698500">
                  <a:moveTo>
                    <a:pt x="1210090" y="349250"/>
                  </a:moveTo>
                  <a:lnTo>
                    <a:pt x="10068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06890" y="0"/>
                  </a:lnTo>
                  <a:lnTo>
                    <a:pt x="121009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9525"/>
              <a:ext cx="9814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9203" y="301108"/>
            <a:ext cx="8462438" cy="10010775"/>
            <a:chOff x="0" y="0"/>
            <a:chExt cx="11283250" cy="13347700"/>
          </a:xfrm>
        </p:grpSpPr>
        <p:sp>
          <p:nvSpPr>
            <p:cNvPr id="10" name="Freeform 10"/>
            <p:cNvSpPr/>
            <p:nvPr/>
          </p:nvSpPr>
          <p:spPr>
            <a:xfrm flipH="1">
              <a:off x="2144276" y="0"/>
              <a:ext cx="4468099" cy="2869845"/>
            </a:xfrm>
            <a:custGeom>
              <a:avLst/>
              <a:gdLst/>
              <a:ahLst/>
              <a:cxnLst/>
              <a:rect l="l" t="t" r="r" b="b"/>
              <a:pathLst>
                <a:path w="4468099" h="2869845">
                  <a:moveTo>
                    <a:pt x="4468099" y="0"/>
                  </a:moveTo>
                  <a:lnTo>
                    <a:pt x="0" y="0"/>
                  </a:lnTo>
                  <a:lnTo>
                    <a:pt x="0" y="2869845"/>
                  </a:lnTo>
                  <a:lnTo>
                    <a:pt x="4468099" y="2869845"/>
                  </a:lnTo>
                  <a:lnTo>
                    <a:pt x="446809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72272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2601831"/>
              <a:ext cx="9730174" cy="10064434"/>
              <a:chOff x="0" y="0"/>
              <a:chExt cx="675301" cy="698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530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675301" h="698500">
                    <a:moveTo>
                      <a:pt x="675301" y="349250"/>
                    </a:moveTo>
                    <a:lnTo>
                      <a:pt x="47210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72101" y="0"/>
                    </a:lnTo>
                    <a:lnTo>
                      <a:pt x="675301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14300" y="-9525"/>
                <a:ext cx="446701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39919" y="1224251"/>
              <a:ext cx="10243332" cy="12123449"/>
              <a:chOff x="0" y="0"/>
              <a:chExt cx="7723632" cy="9141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23632" cy="9141333"/>
              </a:xfrm>
              <a:custGeom>
                <a:avLst/>
                <a:gdLst/>
                <a:ahLst/>
                <a:cxnLst/>
                <a:rect l="l" t="t" r="r" b="b"/>
                <a:pathLst>
                  <a:path w="7723632" h="9141333">
                    <a:moveTo>
                      <a:pt x="2638933" y="0"/>
                    </a:moveTo>
                    <a:lnTo>
                      <a:pt x="0" y="4570603"/>
                    </a:lnTo>
                    <a:lnTo>
                      <a:pt x="2638933" y="9141333"/>
                    </a:lnTo>
                    <a:lnTo>
                      <a:pt x="7723632" y="9086723"/>
                    </a:lnTo>
                    <a:lnTo>
                      <a:pt x="7723632" y="54483"/>
                    </a:lnTo>
                    <a:lnTo>
                      <a:pt x="2638933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8903" r="-28903"/>
                </a:stretch>
              </a:blipFill>
              <a:ln w="952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10800000">
            <a:off x="-95250" y="8751571"/>
            <a:ext cx="1558799" cy="1579427"/>
          </a:xfrm>
          <a:custGeom>
            <a:avLst/>
            <a:gdLst/>
            <a:ahLst/>
            <a:cxnLst/>
            <a:rect l="l" t="t" r="r" b="b"/>
            <a:pathLst>
              <a:path w="1558799" h="1579427">
                <a:moveTo>
                  <a:pt x="0" y="0"/>
                </a:moveTo>
                <a:lnTo>
                  <a:pt x="1558799" y="0"/>
                </a:lnTo>
                <a:lnTo>
                  <a:pt x="1558799" y="1579426"/>
                </a:lnTo>
                <a:lnTo>
                  <a:pt x="0" y="15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88095" y="3067382"/>
            <a:ext cx="12554693" cy="4152236"/>
          </a:xfrm>
          <a:custGeom>
            <a:avLst/>
            <a:gdLst/>
            <a:ahLst/>
            <a:cxnLst/>
            <a:rect l="l" t="t" r="r" b="b"/>
            <a:pathLst>
              <a:path w="12554693" h="4152236">
                <a:moveTo>
                  <a:pt x="0" y="0"/>
                </a:moveTo>
                <a:lnTo>
                  <a:pt x="12554693" y="0"/>
                </a:lnTo>
                <a:lnTo>
                  <a:pt x="12554693" y="4152236"/>
                </a:lnTo>
                <a:lnTo>
                  <a:pt x="0" y="4152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86" t="-115733" r="-42951" b="-357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665442" y="474414"/>
            <a:ext cx="1428733" cy="1432314"/>
          </a:xfrm>
          <a:custGeom>
            <a:avLst/>
            <a:gdLst/>
            <a:ahLst/>
            <a:cxnLst/>
            <a:rect l="l" t="t" r="r" b="b"/>
            <a:pathLst>
              <a:path w="1428733" h="1432314">
                <a:moveTo>
                  <a:pt x="0" y="0"/>
                </a:moveTo>
                <a:lnTo>
                  <a:pt x="1428733" y="0"/>
                </a:lnTo>
                <a:lnTo>
                  <a:pt x="1428733" y="1432314"/>
                </a:lnTo>
                <a:lnTo>
                  <a:pt x="0" y="14323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21937" y="642884"/>
            <a:ext cx="1620848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Constraints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170" y="-833384"/>
            <a:ext cx="4447777" cy="1134492"/>
            <a:chOff x="0" y="0"/>
            <a:chExt cx="273847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8471" cy="698500"/>
            </a:xfrm>
            <a:custGeom>
              <a:avLst/>
              <a:gdLst/>
              <a:ahLst/>
              <a:cxnLst/>
              <a:rect l="l" t="t" r="r" b="b"/>
              <a:pathLst>
                <a:path w="2738471" h="698500">
                  <a:moveTo>
                    <a:pt x="2738471" y="349250"/>
                  </a:moveTo>
                  <a:lnTo>
                    <a:pt x="253527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535271" y="0"/>
                  </a:lnTo>
                  <a:lnTo>
                    <a:pt x="273847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250987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80581" y="-833384"/>
            <a:ext cx="2557503" cy="1476267"/>
            <a:chOff x="0" y="0"/>
            <a:chExt cx="121009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090" cy="698500"/>
            </a:xfrm>
            <a:custGeom>
              <a:avLst/>
              <a:gdLst/>
              <a:ahLst/>
              <a:cxnLst/>
              <a:rect l="l" t="t" r="r" b="b"/>
              <a:pathLst>
                <a:path w="1210090" h="698500">
                  <a:moveTo>
                    <a:pt x="1210090" y="349250"/>
                  </a:moveTo>
                  <a:lnTo>
                    <a:pt x="10068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06890" y="0"/>
                  </a:lnTo>
                  <a:lnTo>
                    <a:pt x="1210090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9525"/>
              <a:ext cx="9814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56781" y="138112"/>
            <a:ext cx="8462438" cy="10010775"/>
            <a:chOff x="0" y="0"/>
            <a:chExt cx="11283250" cy="13347700"/>
          </a:xfrm>
        </p:grpSpPr>
        <p:sp>
          <p:nvSpPr>
            <p:cNvPr id="10" name="Freeform 10"/>
            <p:cNvSpPr/>
            <p:nvPr/>
          </p:nvSpPr>
          <p:spPr>
            <a:xfrm flipH="1">
              <a:off x="2144276" y="0"/>
              <a:ext cx="4468099" cy="2869845"/>
            </a:xfrm>
            <a:custGeom>
              <a:avLst/>
              <a:gdLst/>
              <a:ahLst/>
              <a:cxnLst/>
              <a:rect l="l" t="t" r="r" b="b"/>
              <a:pathLst>
                <a:path w="4468099" h="2869845">
                  <a:moveTo>
                    <a:pt x="4468099" y="0"/>
                  </a:moveTo>
                  <a:lnTo>
                    <a:pt x="0" y="0"/>
                  </a:lnTo>
                  <a:lnTo>
                    <a:pt x="0" y="2869845"/>
                  </a:lnTo>
                  <a:lnTo>
                    <a:pt x="4468099" y="2869845"/>
                  </a:lnTo>
                  <a:lnTo>
                    <a:pt x="446809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72272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2601831"/>
              <a:ext cx="9730174" cy="10064434"/>
              <a:chOff x="0" y="0"/>
              <a:chExt cx="675301" cy="698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530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675301" h="698500">
                    <a:moveTo>
                      <a:pt x="675301" y="349250"/>
                    </a:moveTo>
                    <a:lnTo>
                      <a:pt x="47210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72101" y="0"/>
                    </a:lnTo>
                    <a:lnTo>
                      <a:pt x="675301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14300" y="-9525"/>
                <a:ext cx="446701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39919" y="1224251"/>
              <a:ext cx="10243332" cy="12123449"/>
              <a:chOff x="0" y="0"/>
              <a:chExt cx="7723632" cy="9141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23632" cy="9141333"/>
              </a:xfrm>
              <a:custGeom>
                <a:avLst/>
                <a:gdLst/>
                <a:ahLst/>
                <a:cxnLst/>
                <a:rect l="l" t="t" r="r" b="b"/>
                <a:pathLst>
                  <a:path w="7723632" h="9141333">
                    <a:moveTo>
                      <a:pt x="2638933" y="0"/>
                    </a:moveTo>
                    <a:lnTo>
                      <a:pt x="0" y="4570603"/>
                    </a:lnTo>
                    <a:lnTo>
                      <a:pt x="2638933" y="9141333"/>
                    </a:lnTo>
                    <a:lnTo>
                      <a:pt x="7723632" y="9086723"/>
                    </a:lnTo>
                    <a:lnTo>
                      <a:pt x="7723632" y="54483"/>
                    </a:lnTo>
                    <a:lnTo>
                      <a:pt x="2638933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822" r="-38822"/>
                </a:stretch>
              </a:blipFill>
              <a:ln w="95250" cap="sq">
                <a:solidFill>
                  <a:srgbClr val="85684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10800000">
            <a:off x="-95250" y="8751571"/>
            <a:ext cx="1558799" cy="1579427"/>
          </a:xfrm>
          <a:custGeom>
            <a:avLst/>
            <a:gdLst/>
            <a:ahLst/>
            <a:cxnLst/>
            <a:rect l="l" t="t" r="r" b="b"/>
            <a:pathLst>
              <a:path w="1558799" h="1579427">
                <a:moveTo>
                  <a:pt x="0" y="0"/>
                </a:moveTo>
                <a:lnTo>
                  <a:pt x="1558799" y="0"/>
                </a:lnTo>
                <a:lnTo>
                  <a:pt x="1558799" y="1579426"/>
                </a:lnTo>
                <a:lnTo>
                  <a:pt x="0" y="15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2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21937" y="2809046"/>
            <a:ext cx="12025066" cy="5432039"/>
          </a:xfrm>
          <a:custGeom>
            <a:avLst/>
            <a:gdLst/>
            <a:ahLst/>
            <a:cxnLst/>
            <a:rect l="l" t="t" r="r" b="b"/>
            <a:pathLst>
              <a:path w="12025066" h="5432039">
                <a:moveTo>
                  <a:pt x="0" y="0"/>
                </a:moveTo>
                <a:lnTo>
                  <a:pt x="12025066" y="0"/>
                </a:lnTo>
                <a:lnTo>
                  <a:pt x="12025066" y="5432039"/>
                </a:lnTo>
                <a:lnTo>
                  <a:pt x="0" y="54320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73" t="-164401" r="-151277" b="-644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020046" y="642884"/>
            <a:ext cx="1407446" cy="1219200"/>
          </a:xfrm>
          <a:custGeom>
            <a:avLst/>
            <a:gdLst/>
            <a:ahLst/>
            <a:cxnLst/>
            <a:rect l="l" t="t" r="r" b="b"/>
            <a:pathLst>
              <a:path w="1407446" h="1219200">
                <a:moveTo>
                  <a:pt x="0" y="0"/>
                </a:moveTo>
                <a:lnTo>
                  <a:pt x="1407446" y="0"/>
                </a:lnTo>
                <a:lnTo>
                  <a:pt x="1407446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21937" y="642884"/>
            <a:ext cx="745541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Python Output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52485" y="-592201"/>
            <a:ext cx="2735515" cy="2735515"/>
          </a:xfrm>
          <a:custGeom>
            <a:avLst/>
            <a:gdLst/>
            <a:ahLst/>
            <a:cxnLst/>
            <a:rect l="l" t="t" r="r" b="b"/>
            <a:pathLst>
              <a:path w="2735515" h="2735515">
                <a:moveTo>
                  <a:pt x="0" y="0"/>
                </a:moveTo>
                <a:lnTo>
                  <a:pt x="2735515" y="0"/>
                </a:lnTo>
                <a:lnTo>
                  <a:pt x="2735515" y="2735514"/>
                </a:lnTo>
                <a:lnTo>
                  <a:pt x="0" y="273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2861129" y="3712259"/>
            <a:ext cx="9773426" cy="6313215"/>
            <a:chOff x="0" y="0"/>
            <a:chExt cx="1081341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1341" cy="698500"/>
            </a:xfrm>
            <a:custGeom>
              <a:avLst/>
              <a:gdLst/>
              <a:ahLst/>
              <a:cxnLst/>
              <a:rect l="l" t="t" r="r" b="b"/>
              <a:pathLst>
                <a:path w="1081341" h="698500">
                  <a:moveTo>
                    <a:pt x="1081341" y="349250"/>
                  </a:moveTo>
                  <a:lnTo>
                    <a:pt x="878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78141" y="0"/>
                  </a:lnTo>
                  <a:lnTo>
                    <a:pt x="1081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9525"/>
              <a:ext cx="85274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52519" y="991745"/>
            <a:ext cx="9867500" cy="8397311"/>
            <a:chOff x="0" y="0"/>
            <a:chExt cx="820792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0792" cy="698500"/>
            </a:xfrm>
            <a:custGeom>
              <a:avLst/>
              <a:gdLst/>
              <a:ahLst/>
              <a:cxnLst/>
              <a:rect l="l" t="t" r="r" b="b"/>
              <a:pathLst>
                <a:path w="820792" h="698500">
                  <a:moveTo>
                    <a:pt x="820792" y="349250"/>
                  </a:moveTo>
                  <a:lnTo>
                    <a:pt x="61759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7592" y="0"/>
                  </a:lnTo>
                  <a:lnTo>
                    <a:pt x="820792" y="349250"/>
                  </a:lnTo>
                  <a:close/>
                </a:path>
              </a:pathLst>
            </a:custGeom>
            <a:blipFill>
              <a:blip r:embed="rId5"/>
              <a:stretch>
                <a:fillRect l="-20402" r="-6141"/>
              </a:stretch>
            </a:blipFill>
            <a:ln w="762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499245" y="8509788"/>
            <a:ext cx="1815736" cy="2066271"/>
          </a:xfrm>
          <a:custGeom>
            <a:avLst/>
            <a:gdLst/>
            <a:ahLst/>
            <a:cxnLst/>
            <a:rect l="l" t="t" r="r" b="b"/>
            <a:pathLst>
              <a:path w="1815736" h="2066271">
                <a:moveTo>
                  <a:pt x="1815736" y="0"/>
                </a:moveTo>
                <a:lnTo>
                  <a:pt x="0" y="0"/>
                </a:lnTo>
                <a:lnTo>
                  <a:pt x="0" y="2066271"/>
                </a:lnTo>
                <a:lnTo>
                  <a:pt x="1815736" y="2066271"/>
                </a:lnTo>
                <a:lnTo>
                  <a:pt x="18157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8004962" y="8755380"/>
            <a:ext cx="3973837" cy="0"/>
          </a:xfrm>
          <a:prstGeom prst="line">
            <a:avLst/>
          </a:prstGeom>
          <a:ln w="9525" cap="flat">
            <a:solidFill>
              <a:srgbClr val="292E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636750" y="-95250"/>
            <a:ext cx="1915490" cy="2702632"/>
          </a:xfrm>
          <a:custGeom>
            <a:avLst/>
            <a:gdLst/>
            <a:ahLst/>
            <a:cxnLst/>
            <a:rect l="l" t="t" r="r" b="b"/>
            <a:pathLst>
              <a:path w="1915490" h="2702632">
                <a:moveTo>
                  <a:pt x="0" y="0"/>
                </a:moveTo>
                <a:lnTo>
                  <a:pt x="1915490" y="0"/>
                </a:lnTo>
                <a:lnTo>
                  <a:pt x="1915490" y="2702632"/>
                </a:lnTo>
                <a:lnTo>
                  <a:pt x="0" y="2702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004962" y="3337720"/>
            <a:ext cx="8374315" cy="396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8" lvl="1" indent="-205109" algn="l">
              <a:lnSpc>
                <a:spcPts val="2850"/>
              </a:lnSpc>
              <a:buFont typeface="Arial"/>
              <a:buChar char="•"/>
            </a:pPr>
            <a:r>
              <a:rPr lang="en-US" sz="1900" b="1" i="1" spc="1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Optimizing train size and frequency, MetroFlow’s profit has doubled from approximately $14,000 to $28,698.72</a:t>
            </a:r>
          </a:p>
          <a:p>
            <a:pPr algn="l">
              <a:lnSpc>
                <a:spcPts val="2850"/>
              </a:lnSpc>
            </a:pPr>
            <a:endParaRPr lang="en-US" sz="1900" b="1" i="1" spc="19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marL="410218" lvl="1" indent="-205109" algn="l">
              <a:lnSpc>
                <a:spcPts val="2850"/>
              </a:lnSpc>
              <a:buFont typeface="Arial"/>
              <a:buChar char="•"/>
            </a:pPr>
            <a:r>
              <a:rPr lang="en-US" sz="1900" b="1" i="1" spc="1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Ensured 85% of passengers demand is met, balancing efficiency and service quality.</a:t>
            </a:r>
          </a:p>
          <a:p>
            <a:pPr algn="l">
              <a:lnSpc>
                <a:spcPts val="2850"/>
              </a:lnSpc>
            </a:pPr>
            <a:endParaRPr lang="en-US" sz="1900" b="1" i="1" spc="19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marL="410218" lvl="1" indent="-205109" algn="l">
              <a:lnSpc>
                <a:spcPts val="2850"/>
              </a:lnSpc>
              <a:buFont typeface="Arial"/>
              <a:buChar char="•"/>
            </a:pPr>
            <a:r>
              <a:rPr lang="en-US" sz="1900" b="1" i="1" spc="1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Optimized schedule considering train availability, car capacity and costs.</a:t>
            </a:r>
          </a:p>
          <a:p>
            <a:pPr algn="l">
              <a:lnSpc>
                <a:spcPts val="2850"/>
              </a:lnSpc>
            </a:pPr>
            <a:endParaRPr lang="en-US" sz="1900" b="1" i="1" spc="19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marL="410218" lvl="1" indent="-205109" algn="l">
              <a:lnSpc>
                <a:spcPts val="2850"/>
              </a:lnSpc>
              <a:buFont typeface="Arial"/>
              <a:buChar char="•"/>
            </a:pPr>
            <a:r>
              <a:rPr lang="en-US" sz="1900" b="1" i="1" spc="1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Improved profitability and reduced energy, maintenance, and replacement costs.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04962" y="1500505"/>
            <a:ext cx="721777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9079" y="529452"/>
            <a:ext cx="8708836" cy="6303020"/>
          </a:xfrm>
          <a:custGeom>
            <a:avLst/>
            <a:gdLst/>
            <a:ahLst/>
            <a:cxnLst/>
            <a:rect l="l" t="t" r="r" b="b"/>
            <a:pathLst>
              <a:path w="8708836" h="6303020">
                <a:moveTo>
                  <a:pt x="0" y="0"/>
                </a:moveTo>
                <a:lnTo>
                  <a:pt x="8708835" y="0"/>
                </a:lnTo>
                <a:lnTo>
                  <a:pt x="8708835" y="6303019"/>
                </a:lnTo>
                <a:lnTo>
                  <a:pt x="0" y="6303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5864" y="8305165"/>
            <a:ext cx="445627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342375" y="-547361"/>
            <a:ext cx="2315291" cy="998403"/>
            <a:chOff x="0" y="0"/>
            <a:chExt cx="1619817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9817" cy="698500"/>
            </a:xfrm>
            <a:custGeom>
              <a:avLst/>
              <a:gdLst/>
              <a:ahLst/>
              <a:cxnLst/>
              <a:rect l="l" t="t" r="r" b="b"/>
              <a:pathLst>
                <a:path w="1619817" h="698500">
                  <a:moveTo>
                    <a:pt x="1619817" y="349250"/>
                  </a:moveTo>
                  <a:lnTo>
                    <a:pt x="141661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416617" y="0"/>
                  </a:lnTo>
                  <a:lnTo>
                    <a:pt x="1619817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1391217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84265" y="-913376"/>
            <a:ext cx="3810135" cy="1808590"/>
            <a:chOff x="0" y="0"/>
            <a:chExt cx="1471522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1522" cy="698500"/>
            </a:xfrm>
            <a:custGeom>
              <a:avLst/>
              <a:gdLst/>
              <a:ahLst/>
              <a:cxnLst/>
              <a:rect l="l" t="t" r="r" b="b"/>
              <a:pathLst>
                <a:path w="1471522" h="698500">
                  <a:moveTo>
                    <a:pt x="1471522" y="349250"/>
                  </a:moveTo>
                  <a:lnTo>
                    <a:pt x="126832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68322" y="0"/>
                  </a:lnTo>
                  <a:lnTo>
                    <a:pt x="1471522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9525"/>
              <a:ext cx="124292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09880" y="2121717"/>
            <a:ext cx="7879407" cy="4965023"/>
            <a:chOff x="0" y="0"/>
            <a:chExt cx="1108508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508" cy="698500"/>
            </a:xfrm>
            <a:custGeom>
              <a:avLst/>
              <a:gdLst/>
              <a:ahLst/>
              <a:cxnLst/>
              <a:rect l="l" t="t" r="r" b="b"/>
              <a:pathLst>
                <a:path w="1108508" h="698500">
                  <a:moveTo>
                    <a:pt x="1108508" y="349250"/>
                  </a:moveTo>
                  <a:lnTo>
                    <a:pt x="9053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05308" y="0"/>
                  </a:lnTo>
                  <a:lnTo>
                    <a:pt x="1108508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9525"/>
              <a:ext cx="87990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12028" y="-80115"/>
            <a:ext cx="9977260" cy="6604059"/>
            <a:chOff x="0" y="0"/>
            <a:chExt cx="1055278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5278" cy="698500"/>
            </a:xfrm>
            <a:custGeom>
              <a:avLst/>
              <a:gdLst/>
              <a:ahLst/>
              <a:cxnLst/>
              <a:rect l="l" t="t" r="r" b="b"/>
              <a:pathLst>
                <a:path w="1055278" h="698500">
                  <a:moveTo>
                    <a:pt x="1055278" y="349250"/>
                  </a:moveTo>
                  <a:lnTo>
                    <a:pt x="85207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52078" y="0"/>
                  </a:lnTo>
                  <a:lnTo>
                    <a:pt x="1055278" y="349250"/>
                  </a:lnTo>
                  <a:close/>
                </a:path>
              </a:pathLst>
            </a:custGeom>
            <a:blipFill>
              <a:blip r:embed="rId3"/>
              <a:stretch>
                <a:fillRect t="-327" b="-327"/>
              </a:stretch>
            </a:blipFill>
            <a:ln w="762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34220" y="9756272"/>
            <a:ext cx="4839385" cy="1061457"/>
            <a:chOff x="0" y="0"/>
            <a:chExt cx="3184595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84595" cy="698500"/>
            </a:xfrm>
            <a:custGeom>
              <a:avLst/>
              <a:gdLst/>
              <a:ahLst/>
              <a:cxnLst/>
              <a:rect l="l" t="t" r="r" b="b"/>
              <a:pathLst>
                <a:path w="3184595" h="698500">
                  <a:moveTo>
                    <a:pt x="3184595" y="349250"/>
                  </a:moveTo>
                  <a:lnTo>
                    <a:pt x="298139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81395" y="0"/>
                  </a:lnTo>
                  <a:lnTo>
                    <a:pt x="3184595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9525"/>
              <a:ext cx="295599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02498" y="9407267"/>
            <a:ext cx="1689643" cy="851158"/>
          </a:xfrm>
          <a:custGeom>
            <a:avLst/>
            <a:gdLst/>
            <a:ahLst/>
            <a:cxnLst/>
            <a:rect l="l" t="t" r="r" b="b"/>
            <a:pathLst>
              <a:path w="1689643" h="851158">
                <a:moveTo>
                  <a:pt x="0" y="0"/>
                </a:moveTo>
                <a:lnTo>
                  <a:pt x="1689643" y="0"/>
                </a:lnTo>
                <a:lnTo>
                  <a:pt x="1689643" y="851158"/>
                </a:lnTo>
                <a:lnTo>
                  <a:pt x="0" y="85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755004" y="9832846"/>
            <a:ext cx="1678792" cy="304687"/>
          </a:xfrm>
          <a:custGeom>
            <a:avLst/>
            <a:gdLst/>
            <a:ahLst/>
            <a:cxnLst/>
            <a:rect l="l" t="t" r="r" b="b"/>
            <a:pathLst>
              <a:path w="1678792" h="304687">
                <a:moveTo>
                  <a:pt x="0" y="0"/>
                </a:moveTo>
                <a:lnTo>
                  <a:pt x="1678792" y="0"/>
                </a:lnTo>
                <a:lnTo>
                  <a:pt x="1678792" y="304687"/>
                </a:lnTo>
                <a:lnTo>
                  <a:pt x="0" y="304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672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997110" y="4297099"/>
            <a:ext cx="2795501" cy="3093223"/>
          </a:xfrm>
          <a:custGeom>
            <a:avLst/>
            <a:gdLst/>
            <a:ahLst/>
            <a:cxnLst/>
            <a:rect l="l" t="t" r="r" b="b"/>
            <a:pathLst>
              <a:path w="2795501" h="3093223">
                <a:moveTo>
                  <a:pt x="0" y="0"/>
                </a:moveTo>
                <a:lnTo>
                  <a:pt x="2795500" y="0"/>
                </a:lnTo>
                <a:lnTo>
                  <a:pt x="2795500" y="3093223"/>
                </a:lnTo>
                <a:lnTo>
                  <a:pt x="0" y="3093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340913" y="1638164"/>
            <a:ext cx="774202" cy="820347"/>
          </a:xfrm>
          <a:custGeom>
            <a:avLst/>
            <a:gdLst/>
            <a:ahLst/>
            <a:cxnLst/>
            <a:rect l="l" t="t" r="r" b="b"/>
            <a:pathLst>
              <a:path w="774202" h="820347">
                <a:moveTo>
                  <a:pt x="0" y="0"/>
                </a:moveTo>
                <a:lnTo>
                  <a:pt x="774202" y="0"/>
                </a:lnTo>
                <a:lnTo>
                  <a:pt x="774202" y="820347"/>
                </a:lnTo>
                <a:lnTo>
                  <a:pt x="0" y="820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56844" y="-3529859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0" y="0"/>
            <a:ext cx="1028700" cy="1027414"/>
          </a:xfrm>
          <a:custGeom>
            <a:avLst/>
            <a:gdLst/>
            <a:ahLst/>
            <a:cxnLst/>
            <a:rect l="l" t="t" r="r" b="b"/>
            <a:pathLst>
              <a:path w="1028700" h="1027414">
                <a:moveTo>
                  <a:pt x="0" y="0"/>
                </a:moveTo>
                <a:lnTo>
                  <a:pt x="1028700" y="0"/>
                </a:lnTo>
                <a:lnTo>
                  <a:pt x="1028700" y="1027414"/>
                </a:lnTo>
                <a:lnTo>
                  <a:pt x="0" y="10274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37794" y="1638164"/>
            <a:ext cx="790620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9705" y="3571875"/>
            <a:ext cx="8127676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120"/>
              </a:lnSpc>
              <a:buFont typeface="Arial"/>
              <a:buChar char="•"/>
            </a:pPr>
            <a:r>
              <a:rPr lang="en-US" sz="26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MetroFlow is a public subway operator managing high-frequency urban and suburban rail services. In light of increasing ridership, fixed rolling stock, and raising energy cost.</a:t>
            </a:r>
          </a:p>
          <a:p>
            <a:pPr algn="l">
              <a:lnSpc>
                <a:spcPts val="3120"/>
              </a:lnSpc>
            </a:pPr>
            <a:r>
              <a:rPr lang="en-US" sz="26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</a:p>
          <a:p>
            <a:pPr marL="561344" lvl="1" indent="-280672" algn="l">
              <a:lnSpc>
                <a:spcPts val="3120"/>
              </a:lnSpc>
              <a:buFont typeface="Arial"/>
              <a:buChar char="•"/>
            </a:pPr>
            <a:r>
              <a:rPr lang="en-US" sz="26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It aims to optimize its its daily operations to ensure financial sustainability while meeting service quality expectations.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4065617" y="6705600"/>
            <a:ext cx="4222383" cy="3050672"/>
          </a:xfrm>
          <a:custGeom>
            <a:avLst/>
            <a:gdLst/>
            <a:ahLst/>
            <a:cxnLst/>
            <a:rect l="l" t="t" r="r" b="b"/>
            <a:pathLst>
              <a:path w="4222383" h="3050672">
                <a:moveTo>
                  <a:pt x="0" y="0"/>
                </a:moveTo>
                <a:lnTo>
                  <a:pt x="4222383" y="0"/>
                </a:lnTo>
                <a:lnTo>
                  <a:pt x="4222383" y="3050672"/>
                </a:lnTo>
                <a:lnTo>
                  <a:pt x="0" y="30506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69384" y="3394060"/>
            <a:ext cx="1345775" cy="1345775"/>
          </a:xfrm>
          <a:custGeom>
            <a:avLst/>
            <a:gdLst/>
            <a:ahLst/>
            <a:cxnLst/>
            <a:rect l="l" t="t" r="r" b="b"/>
            <a:pathLst>
              <a:path w="1345775" h="1345775">
                <a:moveTo>
                  <a:pt x="0" y="0"/>
                </a:moveTo>
                <a:lnTo>
                  <a:pt x="1345775" y="0"/>
                </a:lnTo>
                <a:lnTo>
                  <a:pt x="1345775" y="1345775"/>
                </a:lnTo>
                <a:lnTo>
                  <a:pt x="0" y="134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39078" y="3394060"/>
            <a:ext cx="1345775" cy="1345775"/>
          </a:xfrm>
          <a:custGeom>
            <a:avLst/>
            <a:gdLst/>
            <a:ahLst/>
            <a:cxnLst/>
            <a:rect l="l" t="t" r="r" b="b"/>
            <a:pathLst>
              <a:path w="1345775" h="1345775">
                <a:moveTo>
                  <a:pt x="0" y="0"/>
                </a:moveTo>
                <a:lnTo>
                  <a:pt x="1345775" y="0"/>
                </a:lnTo>
                <a:lnTo>
                  <a:pt x="1345775" y="1345775"/>
                </a:lnTo>
                <a:lnTo>
                  <a:pt x="0" y="134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02503" y="5462739"/>
            <a:ext cx="1345775" cy="1345775"/>
          </a:xfrm>
          <a:custGeom>
            <a:avLst/>
            <a:gdLst/>
            <a:ahLst/>
            <a:cxnLst/>
            <a:rect l="l" t="t" r="r" b="b"/>
            <a:pathLst>
              <a:path w="1345775" h="1345775">
                <a:moveTo>
                  <a:pt x="0" y="0"/>
                </a:moveTo>
                <a:lnTo>
                  <a:pt x="1345775" y="0"/>
                </a:lnTo>
                <a:lnTo>
                  <a:pt x="1345775" y="1345775"/>
                </a:lnTo>
                <a:lnTo>
                  <a:pt x="0" y="134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72198" y="5462739"/>
            <a:ext cx="1345775" cy="1345775"/>
          </a:xfrm>
          <a:custGeom>
            <a:avLst/>
            <a:gdLst/>
            <a:ahLst/>
            <a:cxnLst/>
            <a:rect l="l" t="t" r="r" b="b"/>
            <a:pathLst>
              <a:path w="1345775" h="1345775">
                <a:moveTo>
                  <a:pt x="0" y="0"/>
                </a:moveTo>
                <a:lnTo>
                  <a:pt x="1345775" y="0"/>
                </a:lnTo>
                <a:lnTo>
                  <a:pt x="1345775" y="1345775"/>
                </a:lnTo>
                <a:lnTo>
                  <a:pt x="0" y="134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245004" y="4082804"/>
            <a:ext cx="3424500" cy="1788600"/>
          </a:xfrm>
          <a:prstGeom prst="line">
            <a:avLst/>
          </a:prstGeom>
          <a:ln w="19050" cap="flat">
            <a:solidFill>
              <a:srgbClr val="292E2A">
                <a:alpha val="3882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1617737" y="4332626"/>
            <a:ext cx="2922863" cy="1537320"/>
          </a:xfrm>
          <a:prstGeom prst="line">
            <a:avLst/>
          </a:prstGeom>
          <a:ln w="19050" cap="flat">
            <a:solidFill>
              <a:srgbClr val="292E2A">
                <a:alpha val="3882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7680633" y="4332409"/>
            <a:ext cx="2926735" cy="1537754"/>
          </a:xfrm>
          <a:prstGeom prst="line">
            <a:avLst/>
          </a:prstGeom>
          <a:ln w="19050" cap="flat">
            <a:solidFill>
              <a:srgbClr val="292E2A">
                <a:alpha val="3882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24668" y="7684557"/>
            <a:ext cx="1998355" cy="2095261"/>
          </a:xfrm>
          <a:custGeom>
            <a:avLst/>
            <a:gdLst/>
            <a:ahLst/>
            <a:cxnLst/>
            <a:rect l="l" t="t" r="r" b="b"/>
            <a:pathLst>
              <a:path w="1998355" h="2095261">
                <a:moveTo>
                  <a:pt x="0" y="0"/>
                </a:moveTo>
                <a:lnTo>
                  <a:pt x="1998355" y="0"/>
                </a:lnTo>
                <a:lnTo>
                  <a:pt x="1998355" y="2095261"/>
                </a:lnTo>
                <a:lnTo>
                  <a:pt x="0" y="209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188943" y="740133"/>
            <a:ext cx="1297082" cy="1994487"/>
          </a:xfrm>
          <a:custGeom>
            <a:avLst/>
            <a:gdLst/>
            <a:ahLst/>
            <a:cxnLst/>
            <a:rect l="l" t="t" r="r" b="b"/>
            <a:pathLst>
              <a:path w="1297082" h="1994487">
                <a:moveTo>
                  <a:pt x="0" y="0"/>
                </a:moveTo>
                <a:lnTo>
                  <a:pt x="1297082" y="0"/>
                </a:lnTo>
                <a:lnTo>
                  <a:pt x="1297082" y="1994488"/>
                </a:lnTo>
                <a:lnTo>
                  <a:pt x="0" y="1994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69466" b="-2541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128059" y="-163196"/>
            <a:ext cx="4537869" cy="998579"/>
            <a:chOff x="0" y="0"/>
            <a:chExt cx="3174212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4212" cy="698500"/>
            </a:xfrm>
            <a:custGeom>
              <a:avLst/>
              <a:gdLst/>
              <a:ahLst/>
              <a:cxnLst/>
              <a:rect l="l" t="t" r="r" b="b"/>
              <a:pathLst>
                <a:path w="3174212" h="698500">
                  <a:moveTo>
                    <a:pt x="3174212" y="349250"/>
                  </a:moveTo>
                  <a:lnTo>
                    <a:pt x="29710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71012" y="0"/>
                  </a:lnTo>
                  <a:lnTo>
                    <a:pt x="3174212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9525"/>
              <a:ext cx="2945612" cy="708025"/>
            </a:xfrm>
            <a:prstGeom prst="rect">
              <a:avLst/>
            </a:prstGeom>
          </p:spPr>
          <p:txBody>
            <a:bodyPr lIns="29500" tIns="29500" rIns="29500" bIns="295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-387453" y="9448174"/>
            <a:ext cx="4537869" cy="998579"/>
            <a:chOff x="0" y="0"/>
            <a:chExt cx="3174212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74212" cy="698500"/>
            </a:xfrm>
            <a:custGeom>
              <a:avLst/>
              <a:gdLst/>
              <a:ahLst/>
              <a:cxnLst/>
              <a:rect l="l" t="t" r="r" b="b"/>
              <a:pathLst>
                <a:path w="3174212" h="698500">
                  <a:moveTo>
                    <a:pt x="3174212" y="349250"/>
                  </a:moveTo>
                  <a:lnTo>
                    <a:pt x="29710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971012" y="0"/>
                  </a:lnTo>
                  <a:lnTo>
                    <a:pt x="3174212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9525"/>
              <a:ext cx="2945612" cy="708025"/>
            </a:xfrm>
            <a:prstGeom prst="rect">
              <a:avLst/>
            </a:prstGeom>
          </p:spPr>
          <p:txBody>
            <a:bodyPr lIns="29500" tIns="29500" rIns="29500" bIns="295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72202" y="3494321"/>
            <a:ext cx="1140138" cy="1145252"/>
            <a:chOff x="0" y="0"/>
            <a:chExt cx="809171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9171" cy="812800"/>
            </a:xfrm>
            <a:custGeom>
              <a:avLst/>
              <a:gdLst/>
              <a:ahLst/>
              <a:cxnLst/>
              <a:rect l="l" t="t" r="r" b="b"/>
              <a:pathLst>
                <a:path w="809171" h="812800">
                  <a:moveTo>
                    <a:pt x="404585" y="0"/>
                  </a:moveTo>
                  <a:cubicBezTo>
                    <a:pt x="181139" y="0"/>
                    <a:pt x="0" y="181951"/>
                    <a:pt x="0" y="406400"/>
                  </a:cubicBezTo>
                  <a:cubicBezTo>
                    <a:pt x="0" y="630849"/>
                    <a:pt x="181139" y="812800"/>
                    <a:pt x="404585" y="812800"/>
                  </a:cubicBezTo>
                  <a:cubicBezTo>
                    <a:pt x="628032" y="812800"/>
                    <a:pt x="809171" y="630849"/>
                    <a:pt x="809171" y="406400"/>
                  </a:cubicBezTo>
                  <a:cubicBezTo>
                    <a:pt x="809171" y="181951"/>
                    <a:pt x="628032" y="0"/>
                    <a:pt x="404585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860" y="66675"/>
              <a:ext cx="657451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42540" y="3494321"/>
            <a:ext cx="1140138" cy="1145252"/>
            <a:chOff x="0" y="0"/>
            <a:chExt cx="809171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9171" cy="812800"/>
            </a:xfrm>
            <a:custGeom>
              <a:avLst/>
              <a:gdLst/>
              <a:ahLst/>
              <a:cxnLst/>
              <a:rect l="l" t="t" r="r" b="b"/>
              <a:pathLst>
                <a:path w="809171" h="812800">
                  <a:moveTo>
                    <a:pt x="404585" y="0"/>
                  </a:moveTo>
                  <a:cubicBezTo>
                    <a:pt x="181139" y="0"/>
                    <a:pt x="0" y="181951"/>
                    <a:pt x="0" y="406400"/>
                  </a:cubicBezTo>
                  <a:cubicBezTo>
                    <a:pt x="0" y="630849"/>
                    <a:pt x="181139" y="812800"/>
                    <a:pt x="404585" y="812800"/>
                  </a:cubicBezTo>
                  <a:cubicBezTo>
                    <a:pt x="628032" y="812800"/>
                    <a:pt x="809171" y="630849"/>
                    <a:pt x="809171" y="406400"/>
                  </a:cubicBezTo>
                  <a:cubicBezTo>
                    <a:pt x="809171" y="181951"/>
                    <a:pt x="628032" y="0"/>
                    <a:pt x="404585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5860" y="66675"/>
              <a:ext cx="657451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05322" y="5563000"/>
            <a:ext cx="1140138" cy="1145252"/>
            <a:chOff x="0" y="0"/>
            <a:chExt cx="809171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9171" cy="812800"/>
            </a:xfrm>
            <a:custGeom>
              <a:avLst/>
              <a:gdLst/>
              <a:ahLst/>
              <a:cxnLst/>
              <a:rect l="l" t="t" r="r" b="b"/>
              <a:pathLst>
                <a:path w="809171" h="812800">
                  <a:moveTo>
                    <a:pt x="404585" y="0"/>
                  </a:moveTo>
                  <a:cubicBezTo>
                    <a:pt x="181139" y="0"/>
                    <a:pt x="0" y="181951"/>
                    <a:pt x="0" y="406400"/>
                  </a:cubicBezTo>
                  <a:cubicBezTo>
                    <a:pt x="0" y="630849"/>
                    <a:pt x="181139" y="812800"/>
                    <a:pt x="404585" y="812800"/>
                  </a:cubicBezTo>
                  <a:cubicBezTo>
                    <a:pt x="628032" y="812800"/>
                    <a:pt x="809171" y="630849"/>
                    <a:pt x="809171" y="406400"/>
                  </a:cubicBezTo>
                  <a:cubicBezTo>
                    <a:pt x="809171" y="181951"/>
                    <a:pt x="628032" y="0"/>
                    <a:pt x="404585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5860" y="66675"/>
              <a:ext cx="657451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75660" y="5563000"/>
            <a:ext cx="1140138" cy="1145252"/>
            <a:chOff x="0" y="0"/>
            <a:chExt cx="809171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9171" cy="812800"/>
            </a:xfrm>
            <a:custGeom>
              <a:avLst/>
              <a:gdLst/>
              <a:ahLst/>
              <a:cxnLst/>
              <a:rect l="l" t="t" r="r" b="b"/>
              <a:pathLst>
                <a:path w="809171" h="812800">
                  <a:moveTo>
                    <a:pt x="404585" y="0"/>
                  </a:moveTo>
                  <a:cubicBezTo>
                    <a:pt x="181139" y="0"/>
                    <a:pt x="0" y="181951"/>
                    <a:pt x="0" y="406400"/>
                  </a:cubicBezTo>
                  <a:cubicBezTo>
                    <a:pt x="0" y="630849"/>
                    <a:pt x="181139" y="812800"/>
                    <a:pt x="404585" y="812800"/>
                  </a:cubicBezTo>
                  <a:cubicBezTo>
                    <a:pt x="628032" y="812800"/>
                    <a:pt x="809171" y="630849"/>
                    <a:pt x="809171" y="406400"/>
                  </a:cubicBezTo>
                  <a:cubicBezTo>
                    <a:pt x="809171" y="181951"/>
                    <a:pt x="628032" y="0"/>
                    <a:pt x="404585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5860" y="66675"/>
              <a:ext cx="657451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987568" y="3765853"/>
            <a:ext cx="514871" cy="602188"/>
          </a:xfrm>
          <a:custGeom>
            <a:avLst/>
            <a:gdLst/>
            <a:ahLst/>
            <a:cxnLst/>
            <a:rect l="l" t="t" r="r" b="b"/>
            <a:pathLst>
              <a:path w="514871" h="602188">
                <a:moveTo>
                  <a:pt x="0" y="0"/>
                </a:moveTo>
                <a:lnTo>
                  <a:pt x="514872" y="0"/>
                </a:lnTo>
                <a:lnTo>
                  <a:pt x="514872" y="602188"/>
                </a:lnTo>
                <a:lnTo>
                  <a:pt x="0" y="602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880214" y="5836334"/>
            <a:ext cx="590354" cy="598585"/>
          </a:xfrm>
          <a:custGeom>
            <a:avLst/>
            <a:gdLst/>
            <a:ahLst/>
            <a:cxnLst/>
            <a:rect l="l" t="t" r="r" b="b"/>
            <a:pathLst>
              <a:path w="590354" h="598585">
                <a:moveTo>
                  <a:pt x="0" y="0"/>
                </a:moveTo>
                <a:lnTo>
                  <a:pt x="590354" y="0"/>
                </a:lnTo>
                <a:lnTo>
                  <a:pt x="590354" y="598585"/>
                </a:lnTo>
                <a:lnTo>
                  <a:pt x="0" y="598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0815596" y="3765853"/>
            <a:ext cx="593908" cy="602188"/>
          </a:xfrm>
          <a:custGeom>
            <a:avLst/>
            <a:gdLst/>
            <a:ahLst/>
            <a:cxnLst/>
            <a:rect l="l" t="t" r="r" b="b"/>
            <a:pathLst>
              <a:path w="593908" h="602188">
                <a:moveTo>
                  <a:pt x="0" y="0"/>
                </a:moveTo>
                <a:lnTo>
                  <a:pt x="593909" y="0"/>
                </a:lnTo>
                <a:lnTo>
                  <a:pt x="593909" y="602188"/>
                </a:lnTo>
                <a:lnTo>
                  <a:pt x="0" y="602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793949" y="5836334"/>
            <a:ext cx="503560" cy="598585"/>
          </a:xfrm>
          <a:custGeom>
            <a:avLst/>
            <a:gdLst/>
            <a:ahLst/>
            <a:cxnLst/>
            <a:rect l="l" t="t" r="r" b="b"/>
            <a:pathLst>
              <a:path w="503560" h="598585">
                <a:moveTo>
                  <a:pt x="0" y="0"/>
                </a:moveTo>
                <a:lnTo>
                  <a:pt x="503560" y="0"/>
                </a:lnTo>
                <a:lnTo>
                  <a:pt x="503560" y="598585"/>
                </a:lnTo>
                <a:lnTo>
                  <a:pt x="0" y="5985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-939942" y="-308747"/>
            <a:ext cx="2827823" cy="1081067"/>
            <a:chOff x="0" y="0"/>
            <a:chExt cx="1827116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27116" cy="698500"/>
            </a:xfrm>
            <a:custGeom>
              <a:avLst/>
              <a:gdLst/>
              <a:ahLst/>
              <a:cxnLst/>
              <a:rect l="l" t="t" r="r" b="b"/>
              <a:pathLst>
                <a:path w="1827116" h="698500">
                  <a:moveTo>
                    <a:pt x="1827116" y="349250"/>
                  </a:moveTo>
                  <a:lnTo>
                    <a:pt x="162391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623916" y="0"/>
                  </a:lnTo>
                  <a:lnTo>
                    <a:pt x="182711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9525"/>
              <a:ext cx="1598516" cy="708025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887881" y="-849281"/>
            <a:ext cx="2142568" cy="1081067"/>
            <a:chOff x="0" y="0"/>
            <a:chExt cx="1384358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84358" cy="698500"/>
            </a:xfrm>
            <a:custGeom>
              <a:avLst/>
              <a:gdLst/>
              <a:ahLst/>
              <a:cxnLst/>
              <a:rect l="l" t="t" r="r" b="b"/>
              <a:pathLst>
                <a:path w="1384358" h="698500">
                  <a:moveTo>
                    <a:pt x="1384358" y="349250"/>
                  </a:moveTo>
                  <a:lnTo>
                    <a:pt x="11811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81158" y="0"/>
                  </a:lnTo>
                  <a:lnTo>
                    <a:pt x="1384358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9525"/>
              <a:ext cx="1155758" cy="708025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16278601" y="9589318"/>
            <a:ext cx="2390399" cy="826365"/>
            <a:chOff x="0" y="0"/>
            <a:chExt cx="2020527" cy="698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20527" cy="698500"/>
            </a:xfrm>
            <a:custGeom>
              <a:avLst/>
              <a:gdLst/>
              <a:ahLst/>
              <a:cxnLst/>
              <a:rect l="l" t="t" r="r" b="b"/>
              <a:pathLst>
                <a:path w="2020527" h="698500">
                  <a:moveTo>
                    <a:pt x="2020527" y="349250"/>
                  </a:moveTo>
                  <a:lnTo>
                    <a:pt x="181732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17327" y="0"/>
                  </a:lnTo>
                  <a:lnTo>
                    <a:pt x="2020527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14300" y="-9525"/>
              <a:ext cx="1791927" cy="708025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14609169" y="10002500"/>
            <a:ext cx="1703763" cy="826365"/>
            <a:chOff x="0" y="0"/>
            <a:chExt cx="1440136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40136" cy="698500"/>
            </a:xfrm>
            <a:custGeom>
              <a:avLst/>
              <a:gdLst/>
              <a:ahLst/>
              <a:cxnLst/>
              <a:rect l="l" t="t" r="r" b="b"/>
              <a:pathLst>
                <a:path w="1440136" h="698500">
                  <a:moveTo>
                    <a:pt x="1440136" y="349250"/>
                  </a:moveTo>
                  <a:lnTo>
                    <a:pt x="12369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236936" y="0"/>
                  </a:lnTo>
                  <a:lnTo>
                    <a:pt x="144013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4300" y="-9525"/>
              <a:ext cx="1211536" cy="708025"/>
            </a:xfrm>
            <a:prstGeom prst="rect">
              <a:avLst/>
            </a:prstGeom>
          </p:spPr>
          <p:txBody>
            <a:bodyPr lIns="33197" tIns="33197" rIns="33197" bIns="33197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3242271" y="860459"/>
            <a:ext cx="756469" cy="336482"/>
          </a:xfrm>
          <a:custGeom>
            <a:avLst/>
            <a:gdLst/>
            <a:ahLst/>
            <a:cxnLst/>
            <a:rect l="l" t="t" r="r" b="b"/>
            <a:pathLst>
              <a:path w="756469" h="336482">
                <a:moveTo>
                  <a:pt x="0" y="0"/>
                </a:moveTo>
                <a:lnTo>
                  <a:pt x="756469" y="0"/>
                </a:lnTo>
                <a:lnTo>
                  <a:pt x="756469" y="336482"/>
                </a:lnTo>
                <a:lnTo>
                  <a:pt x="0" y="3364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b="-108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5660150" y="1346180"/>
            <a:ext cx="1473687" cy="782394"/>
          </a:xfrm>
          <a:custGeom>
            <a:avLst/>
            <a:gdLst/>
            <a:ahLst/>
            <a:cxnLst/>
            <a:rect l="l" t="t" r="r" b="b"/>
            <a:pathLst>
              <a:path w="1473687" h="782394">
                <a:moveTo>
                  <a:pt x="0" y="0"/>
                </a:moveTo>
                <a:lnTo>
                  <a:pt x="1473687" y="0"/>
                </a:lnTo>
                <a:lnTo>
                  <a:pt x="1473687" y="782394"/>
                </a:lnTo>
                <a:lnTo>
                  <a:pt x="0" y="7823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245173" y="6887123"/>
            <a:ext cx="3544707" cy="2561051"/>
          </a:xfrm>
          <a:custGeom>
            <a:avLst/>
            <a:gdLst/>
            <a:ahLst/>
            <a:cxnLst/>
            <a:rect l="l" t="t" r="r" b="b"/>
            <a:pathLst>
              <a:path w="3544707" h="2561051">
                <a:moveTo>
                  <a:pt x="0" y="0"/>
                </a:moveTo>
                <a:lnTo>
                  <a:pt x="3544707" y="0"/>
                </a:lnTo>
                <a:lnTo>
                  <a:pt x="3544707" y="2561051"/>
                </a:lnTo>
                <a:lnTo>
                  <a:pt x="0" y="256105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473687" y="5384055"/>
            <a:ext cx="3537168" cy="1503068"/>
            <a:chOff x="0" y="0"/>
            <a:chExt cx="4716224" cy="2004091"/>
          </a:xfrm>
        </p:grpSpPr>
        <p:sp>
          <p:nvSpPr>
            <p:cNvPr id="50" name="TextBox 50"/>
            <p:cNvSpPr txBox="1"/>
            <p:nvPr/>
          </p:nvSpPr>
          <p:spPr>
            <a:xfrm>
              <a:off x="0" y="676308"/>
              <a:ext cx="4716224" cy="1327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End-to-end safe and eco friendly transportation services.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0"/>
              <a:ext cx="4716224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200" b="1" spc="22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Industry Expertise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344025" y="5384055"/>
            <a:ext cx="3537168" cy="1503068"/>
            <a:chOff x="0" y="0"/>
            <a:chExt cx="4716224" cy="2004091"/>
          </a:xfrm>
        </p:grpSpPr>
        <p:sp>
          <p:nvSpPr>
            <p:cNvPr id="53" name="TextBox 53"/>
            <p:cNvSpPr txBox="1"/>
            <p:nvPr/>
          </p:nvSpPr>
          <p:spPr>
            <a:xfrm>
              <a:off x="0" y="676308"/>
              <a:ext cx="4716224" cy="1327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 density urban areas during rush hour and off-peak times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4716224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200" b="1" spc="22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Sectors Served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406807" y="7451608"/>
            <a:ext cx="3537168" cy="1160168"/>
            <a:chOff x="0" y="0"/>
            <a:chExt cx="4716224" cy="1546891"/>
          </a:xfrm>
        </p:grpSpPr>
        <p:sp>
          <p:nvSpPr>
            <p:cNvPr id="56" name="TextBox 56"/>
            <p:cNvSpPr txBox="1"/>
            <p:nvPr/>
          </p:nvSpPr>
          <p:spPr>
            <a:xfrm>
              <a:off x="0" y="676308"/>
              <a:ext cx="4716224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Covers the local travel needs of the entire city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4716224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200" b="1" spc="22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Global Reach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77145" y="7451608"/>
            <a:ext cx="3537168" cy="1503068"/>
            <a:chOff x="0" y="0"/>
            <a:chExt cx="4716224" cy="200409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676308"/>
              <a:ext cx="4716224" cy="1327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State-of-the-art subway transportation facilities and a robust transportation fleet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0"/>
              <a:ext cx="4716224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0"/>
                </a:lnSpc>
              </a:pPr>
              <a:r>
                <a:rPr lang="en-US" sz="2200" b="1" spc="22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Advanced Infrastructure</a:t>
              </a: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3029360" y="1074420"/>
            <a:ext cx="1182922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Overview of MetroFlow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14397" y="537260"/>
            <a:ext cx="1373603" cy="1990730"/>
          </a:xfrm>
          <a:custGeom>
            <a:avLst/>
            <a:gdLst/>
            <a:ahLst/>
            <a:cxnLst/>
            <a:rect l="l" t="t" r="r" b="b"/>
            <a:pathLst>
              <a:path w="1373603" h="1990730">
                <a:moveTo>
                  <a:pt x="0" y="0"/>
                </a:moveTo>
                <a:lnTo>
                  <a:pt x="1373603" y="0"/>
                </a:lnTo>
                <a:lnTo>
                  <a:pt x="1373603" y="1990730"/>
                </a:lnTo>
                <a:lnTo>
                  <a:pt x="0" y="1990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>
            <a:off x="9144000" y="3306160"/>
            <a:ext cx="1576" cy="2791038"/>
          </a:xfrm>
          <a:prstGeom prst="line">
            <a:avLst/>
          </a:prstGeom>
          <a:ln w="19050" cap="flat">
            <a:solidFill>
              <a:srgbClr val="292E2A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3333" y="4334334"/>
            <a:ext cx="1325058" cy="743689"/>
          </a:xfrm>
          <a:custGeom>
            <a:avLst/>
            <a:gdLst/>
            <a:ahLst/>
            <a:cxnLst/>
            <a:rect l="l" t="t" r="r" b="b"/>
            <a:pathLst>
              <a:path w="1325058" h="743689">
                <a:moveTo>
                  <a:pt x="0" y="0"/>
                </a:moveTo>
                <a:lnTo>
                  <a:pt x="1325058" y="0"/>
                </a:lnTo>
                <a:lnTo>
                  <a:pt x="1325058" y="743689"/>
                </a:lnTo>
                <a:lnTo>
                  <a:pt x="0" y="743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79001" y="4334334"/>
            <a:ext cx="1325058" cy="743689"/>
          </a:xfrm>
          <a:custGeom>
            <a:avLst/>
            <a:gdLst/>
            <a:ahLst/>
            <a:cxnLst/>
            <a:rect l="l" t="t" r="r" b="b"/>
            <a:pathLst>
              <a:path w="1325058" h="743689">
                <a:moveTo>
                  <a:pt x="0" y="0"/>
                </a:moveTo>
                <a:lnTo>
                  <a:pt x="1325058" y="0"/>
                </a:lnTo>
                <a:lnTo>
                  <a:pt x="1325058" y="743689"/>
                </a:lnTo>
                <a:lnTo>
                  <a:pt x="0" y="743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94415" y="7932612"/>
            <a:ext cx="1325058" cy="743689"/>
          </a:xfrm>
          <a:custGeom>
            <a:avLst/>
            <a:gdLst/>
            <a:ahLst/>
            <a:cxnLst/>
            <a:rect l="l" t="t" r="r" b="b"/>
            <a:pathLst>
              <a:path w="1325058" h="743689">
                <a:moveTo>
                  <a:pt x="0" y="0"/>
                </a:moveTo>
                <a:lnTo>
                  <a:pt x="1325058" y="0"/>
                </a:lnTo>
                <a:lnTo>
                  <a:pt x="1325058" y="743689"/>
                </a:lnTo>
                <a:lnTo>
                  <a:pt x="0" y="743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35935" y="3586325"/>
            <a:ext cx="1119854" cy="11198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97017" y="7217224"/>
            <a:ext cx="1119854" cy="11198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10475" y="3841025"/>
            <a:ext cx="570775" cy="610454"/>
          </a:xfrm>
          <a:custGeom>
            <a:avLst/>
            <a:gdLst/>
            <a:ahLst/>
            <a:cxnLst/>
            <a:rect l="l" t="t" r="r" b="b"/>
            <a:pathLst>
              <a:path w="570775" h="610454">
                <a:moveTo>
                  <a:pt x="0" y="0"/>
                </a:moveTo>
                <a:lnTo>
                  <a:pt x="570774" y="0"/>
                </a:lnTo>
                <a:lnTo>
                  <a:pt x="570774" y="610454"/>
                </a:lnTo>
                <a:lnTo>
                  <a:pt x="0" y="610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541464" y="7471924"/>
            <a:ext cx="630960" cy="610454"/>
          </a:xfrm>
          <a:custGeom>
            <a:avLst/>
            <a:gdLst/>
            <a:ahLst/>
            <a:cxnLst/>
            <a:rect l="l" t="t" r="r" b="b"/>
            <a:pathLst>
              <a:path w="630960" h="610454">
                <a:moveTo>
                  <a:pt x="0" y="0"/>
                </a:moveTo>
                <a:lnTo>
                  <a:pt x="630960" y="0"/>
                </a:lnTo>
                <a:lnTo>
                  <a:pt x="630960" y="610454"/>
                </a:lnTo>
                <a:lnTo>
                  <a:pt x="0" y="610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019360" y="3586325"/>
            <a:ext cx="1119854" cy="111985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E2A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301530" y="3841025"/>
            <a:ext cx="555513" cy="610454"/>
          </a:xfrm>
          <a:custGeom>
            <a:avLst/>
            <a:gdLst/>
            <a:ahLst/>
            <a:cxnLst/>
            <a:rect l="l" t="t" r="r" b="b"/>
            <a:pathLst>
              <a:path w="555513" h="610454">
                <a:moveTo>
                  <a:pt x="0" y="0"/>
                </a:moveTo>
                <a:lnTo>
                  <a:pt x="555513" y="0"/>
                </a:lnTo>
                <a:lnTo>
                  <a:pt x="555513" y="610454"/>
                </a:lnTo>
                <a:lnTo>
                  <a:pt x="0" y="610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3697929" y="10069700"/>
            <a:ext cx="10892141" cy="1166252"/>
            <a:chOff x="0" y="0"/>
            <a:chExt cx="6523601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23600" cy="698500"/>
            </a:xfrm>
            <a:custGeom>
              <a:avLst/>
              <a:gdLst/>
              <a:ahLst/>
              <a:cxnLst/>
              <a:rect l="l" t="t" r="r" b="b"/>
              <a:pathLst>
                <a:path w="6523600" h="698500">
                  <a:moveTo>
                    <a:pt x="6523600" y="349250"/>
                  </a:moveTo>
                  <a:lnTo>
                    <a:pt x="632040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320401" y="0"/>
                  </a:lnTo>
                  <a:lnTo>
                    <a:pt x="65236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9525"/>
              <a:ext cx="629500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877341" y="-191616"/>
            <a:ext cx="3812082" cy="1093571"/>
            <a:chOff x="0" y="0"/>
            <a:chExt cx="243490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4903" cy="698500"/>
            </a:xfrm>
            <a:custGeom>
              <a:avLst/>
              <a:gdLst/>
              <a:ahLst/>
              <a:cxnLst/>
              <a:rect l="l" t="t" r="r" b="b"/>
              <a:pathLst>
                <a:path w="2434903" h="698500">
                  <a:moveTo>
                    <a:pt x="2434903" y="349250"/>
                  </a:moveTo>
                  <a:lnTo>
                    <a:pt x="223170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31703" y="0"/>
                  </a:lnTo>
                  <a:lnTo>
                    <a:pt x="2434903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9525"/>
              <a:ext cx="2206303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6321780" y="9835465"/>
            <a:ext cx="5644439" cy="1093571"/>
            <a:chOff x="0" y="0"/>
            <a:chExt cx="360529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05290" cy="698500"/>
            </a:xfrm>
            <a:custGeom>
              <a:avLst/>
              <a:gdLst/>
              <a:ahLst/>
              <a:cxnLst/>
              <a:rect l="l" t="t" r="r" b="b"/>
              <a:pathLst>
                <a:path w="3605290" h="698500">
                  <a:moveTo>
                    <a:pt x="3605290" y="349250"/>
                  </a:moveTo>
                  <a:lnTo>
                    <a:pt x="340209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402090" y="0"/>
                  </a:lnTo>
                  <a:lnTo>
                    <a:pt x="3605290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9525"/>
              <a:ext cx="337669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824362" y="-842104"/>
            <a:ext cx="3581257" cy="1166252"/>
            <a:chOff x="0" y="0"/>
            <a:chExt cx="2144912" cy="698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44912" cy="698500"/>
            </a:xfrm>
            <a:custGeom>
              <a:avLst/>
              <a:gdLst/>
              <a:ahLst/>
              <a:cxnLst/>
              <a:rect l="l" t="t" r="r" b="b"/>
              <a:pathLst>
                <a:path w="2144912" h="698500">
                  <a:moveTo>
                    <a:pt x="2144912" y="349250"/>
                  </a:moveTo>
                  <a:lnTo>
                    <a:pt x="19417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941712" y="0"/>
                  </a:lnTo>
                  <a:lnTo>
                    <a:pt x="2144912" y="349250"/>
                  </a:lnTo>
                  <a:close/>
                </a:path>
              </a:pathLst>
            </a:custGeom>
            <a:solidFill>
              <a:srgbClr val="8568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9525"/>
              <a:ext cx="191631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502087" y="-774742"/>
            <a:ext cx="5791245" cy="1166252"/>
            <a:chOff x="0" y="0"/>
            <a:chExt cx="3468535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68535" cy="698500"/>
            </a:xfrm>
            <a:custGeom>
              <a:avLst/>
              <a:gdLst/>
              <a:ahLst/>
              <a:cxnLst/>
              <a:rect l="l" t="t" r="r" b="b"/>
              <a:pathLst>
                <a:path w="3468535" h="698500">
                  <a:moveTo>
                    <a:pt x="3468535" y="349250"/>
                  </a:moveTo>
                  <a:lnTo>
                    <a:pt x="326533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265335" y="0"/>
                  </a:lnTo>
                  <a:lnTo>
                    <a:pt x="3468535" y="349250"/>
                  </a:lnTo>
                  <a:close/>
                </a:path>
              </a:pathLst>
            </a:custGeom>
            <a:solidFill>
              <a:srgbClr val="85684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9525"/>
              <a:ext cx="323993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750328" y="-546785"/>
            <a:ext cx="2844274" cy="1093571"/>
            <a:chOff x="0" y="0"/>
            <a:chExt cx="1816732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16732" cy="698500"/>
            </a:xfrm>
            <a:custGeom>
              <a:avLst/>
              <a:gdLst/>
              <a:ahLst/>
              <a:cxnLst/>
              <a:rect l="l" t="t" r="r" b="b"/>
              <a:pathLst>
                <a:path w="1816732" h="698500">
                  <a:moveTo>
                    <a:pt x="1816732" y="349250"/>
                  </a:moveTo>
                  <a:lnTo>
                    <a:pt x="161353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613532" y="0"/>
                  </a:lnTo>
                  <a:lnTo>
                    <a:pt x="1816732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300" y="-9525"/>
              <a:ext cx="158813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-764855" y="8223721"/>
            <a:ext cx="1926904" cy="2069159"/>
          </a:xfrm>
          <a:custGeom>
            <a:avLst/>
            <a:gdLst/>
            <a:ahLst/>
            <a:cxnLst/>
            <a:rect l="l" t="t" r="r" b="b"/>
            <a:pathLst>
              <a:path w="1926904" h="2069159">
                <a:moveTo>
                  <a:pt x="0" y="0"/>
                </a:moveTo>
                <a:lnTo>
                  <a:pt x="1926904" y="0"/>
                </a:lnTo>
                <a:lnTo>
                  <a:pt x="1926904" y="2069158"/>
                </a:lnTo>
                <a:lnTo>
                  <a:pt x="0" y="2069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>
            <a:off x="1162049" y="6097198"/>
            <a:ext cx="15963901" cy="0"/>
          </a:xfrm>
          <a:prstGeom prst="line">
            <a:avLst/>
          </a:prstGeom>
          <a:ln w="19050" cap="flat">
            <a:solidFill>
              <a:srgbClr val="292E2A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16688562" y="9189326"/>
            <a:ext cx="2339291" cy="1097674"/>
          </a:xfrm>
          <a:custGeom>
            <a:avLst/>
            <a:gdLst/>
            <a:ahLst/>
            <a:cxnLst/>
            <a:rect l="l" t="t" r="r" b="b"/>
            <a:pathLst>
              <a:path w="2339291" h="1097674">
                <a:moveTo>
                  <a:pt x="2339291" y="0"/>
                </a:moveTo>
                <a:lnTo>
                  <a:pt x="0" y="0"/>
                </a:lnTo>
                <a:lnTo>
                  <a:pt x="0" y="1097674"/>
                </a:lnTo>
                <a:lnTo>
                  <a:pt x="2339291" y="1097674"/>
                </a:lnTo>
                <a:lnTo>
                  <a:pt x="2339291" y="0"/>
                </a:lnTo>
                <a:close/>
              </a:path>
            </a:pathLst>
          </a:custGeom>
          <a:blipFill>
            <a:blip r:embed="rId15">
              <a:alphaModFix amt="5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61071" r="-2066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663056" y="1278714"/>
            <a:ext cx="746770" cy="868337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510611" y="1165195"/>
            <a:ext cx="926677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Objectives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206050" y="3887448"/>
            <a:ext cx="506165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spc="2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Maximize total daily profit from train operations, while still using up-to-date, well maintained train cars.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691663" y="3830298"/>
            <a:ext cx="50616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spc="2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Ensure at least 85% of total passenger demand in met.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48176" y="7232178"/>
            <a:ext cx="506165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spc="27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Allocate train cars and trips in a feasible, resource-constrained manner.</a:t>
            </a:r>
          </a:p>
        </p:txBody>
      </p:sp>
      <p:sp>
        <p:nvSpPr>
          <p:cNvPr id="46" name="Freeform 46"/>
          <p:cNvSpPr/>
          <p:nvPr/>
        </p:nvSpPr>
        <p:spPr>
          <a:xfrm>
            <a:off x="855559" y="8082378"/>
            <a:ext cx="3051380" cy="2204622"/>
          </a:xfrm>
          <a:custGeom>
            <a:avLst/>
            <a:gdLst/>
            <a:ahLst/>
            <a:cxnLst/>
            <a:rect l="l" t="t" r="r" b="b"/>
            <a:pathLst>
              <a:path w="3051380" h="2204622">
                <a:moveTo>
                  <a:pt x="0" y="0"/>
                </a:moveTo>
                <a:lnTo>
                  <a:pt x="3051380" y="0"/>
                </a:lnTo>
                <a:lnTo>
                  <a:pt x="3051380" y="2204622"/>
                </a:lnTo>
                <a:lnTo>
                  <a:pt x="0" y="2204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8791" y="546785"/>
            <a:ext cx="2198114" cy="2501410"/>
          </a:xfrm>
          <a:custGeom>
            <a:avLst/>
            <a:gdLst/>
            <a:ahLst/>
            <a:cxnLst/>
            <a:rect l="l" t="t" r="r" b="b"/>
            <a:pathLst>
              <a:path w="2198114" h="2501410">
                <a:moveTo>
                  <a:pt x="0" y="0"/>
                </a:moveTo>
                <a:lnTo>
                  <a:pt x="2198113" y="0"/>
                </a:lnTo>
                <a:lnTo>
                  <a:pt x="2198113" y="2501410"/>
                </a:lnTo>
                <a:lnTo>
                  <a:pt x="0" y="250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79866" y="9410662"/>
            <a:ext cx="2002771" cy="1118880"/>
            <a:chOff x="0" y="0"/>
            <a:chExt cx="1250299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0299" cy="698500"/>
            </a:xfrm>
            <a:custGeom>
              <a:avLst/>
              <a:gdLst/>
              <a:ahLst/>
              <a:cxnLst/>
              <a:rect l="l" t="t" r="r" b="b"/>
              <a:pathLst>
                <a:path w="1250299" h="698500">
                  <a:moveTo>
                    <a:pt x="1250299" y="349250"/>
                  </a:moveTo>
                  <a:lnTo>
                    <a:pt x="104709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47099" y="0"/>
                  </a:lnTo>
                  <a:lnTo>
                    <a:pt x="1250299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9525"/>
              <a:ext cx="1021699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38364" y="-746854"/>
            <a:ext cx="3630427" cy="1293640"/>
            <a:chOff x="0" y="0"/>
            <a:chExt cx="1960247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0247" cy="698500"/>
            </a:xfrm>
            <a:custGeom>
              <a:avLst/>
              <a:gdLst/>
              <a:ahLst/>
              <a:cxnLst/>
              <a:rect l="l" t="t" r="r" b="b"/>
              <a:pathLst>
                <a:path w="1960247" h="698500">
                  <a:moveTo>
                    <a:pt x="1960247" y="349250"/>
                  </a:moveTo>
                  <a:lnTo>
                    <a:pt x="175704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757047" y="0"/>
                  </a:lnTo>
                  <a:lnTo>
                    <a:pt x="1960247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5684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9525"/>
              <a:ext cx="1731647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16174" y="9602960"/>
            <a:ext cx="5990606" cy="1166252"/>
            <a:chOff x="0" y="0"/>
            <a:chExt cx="3587938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87938" cy="698500"/>
            </a:xfrm>
            <a:custGeom>
              <a:avLst/>
              <a:gdLst/>
              <a:ahLst/>
              <a:cxnLst/>
              <a:rect l="l" t="t" r="r" b="b"/>
              <a:pathLst>
                <a:path w="3587938" h="698500">
                  <a:moveTo>
                    <a:pt x="3587938" y="349250"/>
                  </a:moveTo>
                  <a:lnTo>
                    <a:pt x="338473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84738" y="0"/>
                  </a:lnTo>
                  <a:lnTo>
                    <a:pt x="3587938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9525"/>
              <a:ext cx="335933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750328" y="-546785"/>
            <a:ext cx="3616987" cy="1390665"/>
            <a:chOff x="0" y="0"/>
            <a:chExt cx="1816732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6732" cy="698500"/>
            </a:xfrm>
            <a:custGeom>
              <a:avLst/>
              <a:gdLst/>
              <a:ahLst/>
              <a:cxnLst/>
              <a:rect l="l" t="t" r="r" b="b"/>
              <a:pathLst>
                <a:path w="1816732" h="698500">
                  <a:moveTo>
                    <a:pt x="1816732" y="349250"/>
                  </a:moveTo>
                  <a:lnTo>
                    <a:pt x="161353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613532" y="0"/>
                  </a:lnTo>
                  <a:lnTo>
                    <a:pt x="1816732" y="349250"/>
                  </a:lnTo>
                  <a:close/>
                </a:path>
              </a:pathLst>
            </a:custGeom>
            <a:solidFill>
              <a:srgbClr val="292E2A"/>
            </a:solidFill>
            <a:ln w="57150" cap="sq">
              <a:solidFill>
                <a:srgbClr val="292E2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9525"/>
              <a:ext cx="158813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458583" y="-615115"/>
            <a:ext cx="1058320" cy="1975486"/>
          </a:xfrm>
          <a:custGeom>
            <a:avLst/>
            <a:gdLst/>
            <a:ahLst/>
            <a:cxnLst/>
            <a:rect l="l" t="t" r="r" b="b"/>
            <a:pathLst>
              <a:path w="1058320" h="1975486">
                <a:moveTo>
                  <a:pt x="0" y="0"/>
                </a:moveTo>
                <a:lnTo>
                  <a:pt x="1058320" y="0"/>
                </a:lnTo>
                <a:lnTo>
                  <a:pt x="1058320" y="1975486"/>
                </a:lnTo>
                <a:lnTo>
                  <a:pt x="0" y="1975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735" r="-136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7596811" y="8936022"/>
            <a:ext cx="691189" cy="1593520"/>
          </a:xfrm>
          <a:custGeom>
            <a:avLst/>
            <a:gdLst/>
            <a:ahLst/>
            <a:cxnLst/>
            <a:rect l="l" t="t" r="r" b="b"/>
            <a:pathLst>
              <a:path w="691189" h="1593520">
                <a:moveTo>
                  <a:pt x="0" y="0"/>
                </a:moveTo>
                <a:lnTo>
                  <a:pt x="691189" y="0"/>
                </a:lnTo>
                <a:lnTo>
                  <a:pt x="691189" y="1593520"/>
                </a:lnTo>
                <a:lnTo>
                  <a:pt x="0" y="1593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7114101"/>
            <a:ext cx="3444787" cy="2488859"/>
          </a:xfrm>
          <a:custGeom>
            <a:avLst/>
            <a:gdLst/>
            <a:ahLst/>
            <a:cxnLst/>
            <a:rect l="l" t="t" r="r" b="b"/>
            <a:pathLst>
              <a:path w="3444787" h="2488859">
                <a:moveTo>
                  <a:pt x="0" y="0"/>
                </a:moveTo>
                <a:lnTo>
                  <a:pt x="3444787" y="0"/>
                </a:lnTo>
                <a:lnTo>
                  <a:pt x="3444787" y="2488859"/>
                </a:lnTo>
                <a:lnTo>
                  <a:pt x="0" y="2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684294" y="6347935"/>
            <a:ext cx="6385595" cy="3838150"/>
          </a:xfrm>
          <a:custGeom>
            <a:avLst/>
            <a:gdLst/>
            <a:ahLst/>
            <a:cxnLst/>
            <a:rect l="l" t="t" r="r" b="b"/>
            <a:pathLst>
              <a:path w="6385595" h="3838150">
                <a:moveTo>
                  <a:pt x="0" y="0"/>
                </a:moveTo>
                <a:lnTo>
                  <a:pt x="6385595" y="0"/>
                </a:lnTo>
                <a:lnTo>
                  <a:pt x="6385595" y="3838150"/>
                </a:lnTo>
                <a:lnTo>
                  <a:pt x="0" y="3838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124319" y="1028700"/>
            <a:ext cx="1003936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Problem 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36126" y="3848100"/>
            <a:ext cx="1351420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MetroFlow must determine the optimal number of trips and the number of cars per trip to allocate across its 4 routes during rush and non-rush hours periods. The challenge is to strike a balance between maximizing revenue from ticket sales and minimizing operational costs- primarily energy costs, and maintenance/replacement expenses - while ensuring service quality and adhering to constraints on train and car availability.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7187142" y="-931069"/>
            <a:ext cx="1776511" cy="1862138"/>
            <a:chOff x="0" y="0"/>
            <a:chExt cx="66638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381" cy="698500"/>
            </a:xfrm>
            <a:custGeom>
              <a:avLst/>
              <a:gdLst/>
              <a:ahLst/>
              <a:cxnLst/>
              <a:rect l="l" t="t" r="r" b="b"/>
              <a:pathLst>
                <a:path w="666381" h="698500">
                  <a:moveTo>
                    <a:pt x="666381" y="349250"/>
                  </a:moveTo>
                  <a:lnTo>
                    <a:pt x="46318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3181" y="0"/>
                  </a:lnTo>
                  <a:lnTo>
                    <a:pt x="666381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43778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9089" y="0"/>
            <a:ext cx="1571687" cy="2217548"/>
          </a:xfrm>
          <a:custGeom>
            <a:avLst/>
            <a:gdLst/>
            <a:ahLst/>
            <a:cxnLst/>
            <a:rect l="l" t="t" r="r" b="b"/>
            <a:pathLst>
              <a:path w="1571687" h="2217548">
                <a:moveTo>
                  <a:pt x="0" y="0"/>
                </a:moveTo>
                <a:lnTo>
                  <a:pt x="1571687" y="0"/>
                </a:lnTo>
                <a:lnTo>
                  <a:pt x="1571687" y="2217548"/>
                </a:lnTo>
                <a:lnTo>
                  <a:pt x="0" y="221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09928" y="8123695"/>
            <a:ext cx="2041169" cy="2258555"/>
          </a:xfrm>
          <a:custGeom>
            <a:avLst/>
            <a:gdLst/>
            <a:ahLst/>
            <a:cxnLst/>
            <a:rect l="l" t="t" r="r" b="b"/>
            <a:pathLst>
              <a:path w="2041169" h="2258555">
                <a:moveTo>
                  <a:pt x="0" y="0"/>
                </a:moveTo>
                <a:lnTo>
                  <a:pt x="2041170" y="0"/>
                </a:lnTo>
                <a:lnTo>
                  <a:pt x="2041170" y="2258555"/>
                </a:lnTo>
                <a:lnTo>
                  <a:pt x="0" y="225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-38261" y="0"/>
            <a:ext cx="1910043" cy="931069"/>
          </a:xfrm>
          <a:custGeom>
            <a:avLst/>
            <a:gdLst/>
            <a:ahLst/>
            <a:cxnLst/>
            <a:rect l="l" t="t" r="r" b="b"/>
            <a:pathLst>
              <a:path w="1910043" h="931069">
                <a:moveTo>
                  <a:pt x="0" y="0"/>
                </a:moveTo>
                <a:lnTo>
                  <a:pt x="1910043" y="0"/>
                </a:lnTo>
                <a:lnTo>
                  <a:pt x="1910043" y="931069"/>
                </a:lnTo>
                <a:lnTo>
                  <a:pt x="0" y="93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5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1843" y="8234762"/>
            <a:ext cx="1697866" cy="2036421"/>
          </a:xfrm>
          <a:custGeom>
            <a:avLst/>
            <a:gdLst/>
            <a:ahLst/>
            <a:cxnLst/>
            <a:rect l="l" t="t" r="r" b="b"/>
            <a:pathLst>
              <a:path w="1697866" h="2036421">
                <a:moveTo>
                  <a:pt x="0" y="0"/>
                </a:moveTo>
                <a:lnTo>
                  <a:pt x="1697866" y="0"/>
                </a:lnTo>
                <a:lnTo>
                  <a:pt x="1697866" y="2036421"/>
                </a:lnTo>
                <a:lnTo>
                  <a:pt x="0" y="2036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69171" y="3029368"/>
            <a:ext cx="6594482" cy="4393574"/>
          </a:xfrm>
          <a:custGeom>
            <a:avLst/>
            <a:gdLst/>
            <a:ahLst/>
            <a:cxnLst/>
            <a:rect l="l" t="t" r="r" b="b"/>
            <a:pathLst>
              <a:path w="6594482" h="4393574">
                <a:moveTo>
                  <a:pt x="0" y="0"/>
                </a:moveTo>
                <a:lnTo>
                  <a:pt x="6594482" y="0"/>
                </a:lnTo>
                <a:lnTo>
                  <a:pt x="6594482" y="4393574"/>
                </a:lnTo>
                <a:lnTo>
                  <a:pt x="0" y="4393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530284" y="465535"/>
            <a:ext cx="1122743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Mathematical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1782" y="2648153"/>
            <a:ext cx="8456343" cy="489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7564" lvl="1" indent="-638782" algn="l">
              <a:lnSpc>
                <a:spcPts val="9882"/>
              </a:lnSpc>
              <a:buAutoNum type="arabicPeriod"/>
            </a:pPr>
            <a:r>
              <a:rPr lang="en-US" sz="591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Inputs</a:t>
            </a:r>
          </a:p>
          <a:p>
            <a:pPr marL="1277564" lvl="1" indent="-638782" algn="l">
              <a:lnSpc>
                <a:spcPts val="9882"/>
              </a:lnSpc>
              <a:buAutoNum type="arabicPeriod"/>
            </a:pPr>
            <a:r>
              <a:rPr lang="en-US" sz="591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Variables</a:t>
            </a:r>
          </a:p>
          <a:p>
            <a:pPr marL="1277564" lvl="1" indent="-638782" algn="l">
              <a:lnSpc>
                <a:spcPts val="9882"/>
              </a:lnSpc>
              <a:buAutoNum type="arabicPeriod"/>
            </a:pPr>
            <a:r>
              <a:rPr lang="en-US" sz="591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Function</a:t>
            </a:r>
          </a:p>
          <a:p>
            <a:pPr marL="1277564" lvl="1" indent="-638782" algn="l">
              <a:lnSpc>
                <a:spcPts val="9882"/>
              </a:lnSpc>
              <a:buAutoNum type="arabicPeriod"/>
            </a:pPr>
            <a:r>
              <a:rPr lang="en-US" sz="591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Constraints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7187142" y="-931069"/>
            <a:ext cx="1776511" cy="1862138"/>
            <a:chOff x="0" y="0"/>
            <a:chExt cx="66638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381" cy="698500"/>
            </a:xfrm>
            <a:custGeom>
              <a:avLst/>
              <a:gdLst/>
              <a:ahLst/>
              <a:cxnLst/>
              <a:rect l="l" t="t" r="r" b="b"/>
              <a:pathLst>
                <a:path w="666381" h="698500">
                  <a:moveTo>
                    <a:pt x="666381" y="349250"/>
                  </a:moveTo>
                  <a:lnTo>
                    <a:pt x="46318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3181" y="0"/>
                  </a:lnTo>
                  <a:lnTo>
                    <a:pt x="666381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43778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9089" y="0"/>
            <a:ext cx="1571687" cy="2217548"/>
          </a:xfrm>
          <a:custGeom>
            <a:avLst/>
            <a:gdLst/>
            <a:ahLst/>
            <a:cxnLst/>
            <a:rect l="l" t="t" r="r" b="b"/>
            <a:pathLst>
              <a:path w="1571687" h="2217548">
                <a:moveTo>
                  <a:pt x="0" y="0"/>
                </a:moveTo>
                <a:lnTo>
                  <a:pt x="1571687" y="0"/>
                </a:lnTo>
                <a:lnTo>
                  <a:pt x="1571687" y="2217548"/>
                </a:lnTo>
                <a:lnTo>
                  <a:pt x="0" y="221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09928" y="8123695"/>
            <a:ext cx="2041169" cy="2258555"/>
          </a:xfrm>
          <a:custGeom>
            <a:avLst/>
            <a:gdLst/>
            <a:ahLst/>
            <a:cxnLst/>
            <a:rect l="l" t="t" r="r" b="b"/>
            <a:pathLst>
              <a:path w="2041169" h="2258555">
                <a:moveTo>
                  <a:pt x="0" y="0"/>
                </a:moveTo>
                <a:lnTo>
                  <a:pt x="2041170" y="0"/>
                </a:lnTo>
                <a:lnTo>
                  <a:pt x="2041170" y="2258555"/>
                </a:lnTo>
                <a:lnTo>
                  <a:pt x="0" y="225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-38261" y="0"/>
            <a:ext cx="1910043" cy="931069"/>
          </a:xfrm>
          <a:custGeom>
            <a:avLst/>
            <a:gdLst/>
            <a:ahLst/>
            <a:cxnLst/>
            <a:rect l="l" t="t" r="r" b="b"/>
            <a:pathLst>
              <a:path w="1910043" h="931069">
                <a:moveTo>
                  <a:pt x="0" y="0"/>
                </a:moveTo>
                <a:lnTo>
                  <a:pt x="1910043" y="0"/>
                </a:lnTo>
                <a:lnTo>
                  <a:pt x="1910043" y="931069"/>
                </a:lnTo>
                <a:lnTo>
                  <a:pt x="0" y="93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5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1843" y="8234762"/>
            <a:ext cx="1697866" cy="2036421"/>
          </a:xfrm>
          <a:custGeom>
            <a:avLst/>
            <a:gdLst/>
            <a:ahLst/>
            <a:cxnLst/>
            <a:rect l="l" t="t" r="r" b="b"/>
            <a:pathLst>
              <a:path w="1697866" h="2036421">
                <a:moveTo>
                  <a:pt x="0" y="0"/>
                </a:moveTo>
                <a:lnTo>
                  <a:pt x="1697866" y="0"/>
                </a:lnTo>
                <a:lnTo>
                  <a:pt x="1697866" y="2036421"/>
                </a:lnTo>
                <a:lnTo>
                  <a:pt x="0" y="2036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14602" y="1649071"/>
            <a:ext cx="10458796" cy="8622112"/>
          </a:xfrm>
          <a:custGeom>
            <a:avLst/>
            <a:gdLst/>
            <a:ahLst/>
            <a:cxnLst/>
            <a:rect l="l" t="t" r="r" b="b"/>
            <a:pathLst>
              <a:path w="10458796" h="8622112">
                <a:moveTo>
                  <a:pt x="0" y="0"/>
                </a:moveTo>
                <a:lnTo>
                  <a:pt x="10458796" y="0"/>
                </a:lnTo>
                <a:lnTo>
                  <a:pt x="10458796" y="8622112"/>
                </a:lnTo>
                <a:lnTo>
                  <a:pt x="0" y="8622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3933" t="-34508" r="-66379" b="-158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63471" y="264319"/>
            <a:ext cx="1176105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Mathematical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7187142" y="-931069"/>
            <a:ext cx="1776511" cy="1862138"/>
            <a:chOff x="0" y="0"/>
            <a:chExt cx="66638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381" cy="698500"/>
            </a:xfrm>
            <a:custGeom>
              <a:avLst/>
              <a:gdLst/>
              <a:ahLst/>
              <a:cxnLst/>
              <a:rect l="l" t="t" r="r" b="b"/>
              <a:pathLst>
                <a:path w="666381" h="698500">
                  <a:moveTo>
                    <a:pt x="666381" y="349250"/>
                  </a:moveTo>
                  <a:lnTo>
                    <a:pt x="46318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3181" y="0"/>
                  </a:lnTo>
                  <a:lnTo>
                    <a:pt x="666381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43778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9089" y="0"/>
            <a:ext cx="1571687" cy="2217548"/>
          </a:xfrm>
          <a:custGeom>
            <a:avLst/>
            <a:gdLst/>
            <a:ahLst/>
            <a:cxnLst/>
            <a:rect l="l" t="t" r="r" b="b"/>
            <a:pathLst>
              <a:path w="1571687" h="2217548">
                <a:moveTo>
                  <a:pt x="0" y="0"/>
                </a:moveTo>
                <a:lnTo>
                  <a:pt x="1571687" y="0"/>
                </a:lnTo>
                <a:lnTo>
                  <a:pt x="1571687" y="2217548"/>
                </a:lnTo>
                <a:lnTo>
                  <a:pt x="0" y="221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09928" y="8123695"/>
            <a:ext cx="2041169" cy="2258555"/>
          </a:xfrm>
          <a:custGeom>
            <a:avLst/>
            <a:gdLst/>
            <a:ahLst/>
            <a:cxnLst/>
            <a:rect l="l" t="t" r="r" b="b"/>
            <a:pathLst>
              <a:path w="2041169" h="2258555">
                <a:moveTo>
                  <a:pt x="0" y="0"/>
                </a:moveTo>
                <a:lnTo>
                  <a:pt x="2041170" y="0"/>
                </a:lnTo>
                <a:lnTo>
                  <a:pt x="2041170" y="2258555"/>
                </a:lnTo>
                <a:lnTo>
                  <a:pt x="0" y="225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-38261" y="0"/>
            <a:ext cx="1910043" cy="931069"/>
          </a:xfrm>
          <a:custGeom>
            <a:avLst/>
            <a:gdLst/>
            <a:ahLst/>
            <a:cxnLst/>
            <a:rect l="l" t="t" r="r" b="b"/>
            <a:pathLst>
              <a:path w="1910043" h="931069">
                <a:moveTo>
                  <a:pt x="0" y="0"/>
                </a:moveTo>
                <a:lnTo>
                  <a:pt x="1910043" y="0"/>
                </a:lnTo>
                <a:lnTo>
                  <a:pt x="1910043" y="931069"/>
                </a:lnTo>
                <a:lnTo>
                  <a:pt x="0" y="93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5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1843" y="8234762"/>
            <a:ext cx="1697866" cy="2036421"/>
          </a:xfrm>
          <a:custGeom>
            <a:avLst/>
            <a:gdLst/>
            <a:ahLst/>
            <a:cxnLst/>
            <a:rect l="l" t="t" r="r" b="b"/>
            <a:pathLst>
              <a:path w="1697866" h="2036421">
                <a:moveTo>
                  <a:pt x="0" y="0"/>
                </a:moveTo>
                <a:lnTo>
                  <a:pt x="1697866" y="0"/>
                </a:lnTo>
                <a:lnTo>
                  <a:pt x="1697866" y="2036421"/>
                </a:lnTo>
                <a:lnTo>
                  <a:pt x="0" y="2036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17559" y="2979602"/>
            <a:ext cx="10921081" cy="2444447"/>
          </a:xfrm>
          <a:custGeom>
            <a:avLst/>
            <a:gdLst/>
            <a:ahLst/>
            <a:cxnLst/>
            <a:rect l="l" t="t" r="r" b="b"/>
            <a:pathLst>
              <a:path w="10921081" h="2444447">
                <a:moveTo>
                  <a:pt x="0" y="0"/>
                </a:moveTo>
                <a:lnTo>
                  <a:pt x="10921080" y="0"/>
                </a:lnTo>
                <a:lnTo>
                  <a:pt x="10921080" y="2444447"/>
                </a:lnTo>
                <a:lnTo>
                  <a:pt x="0" y="2444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940" t="-107419" r="-12940" b="-108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12243" y="6783867"/>
            <a:ext cx="12463514" cy="1339828"/>
          </a:xfrm>
          <a:custGeom>
            <a:avLst/>
            <a:gdLst/>
            <a:ahLst/>
            <a:cxnLst/>
            <a:rect l="l" t="t" r="r" b="b"/>
            <a:pathLst>
              <a:path w="12463514" h="1339828">
                <a:moveTo>
                  <a:pt x="0" y="0"/>
                </a:moveTo>
                <a:lnTo>
                  <a:pt x="12463514" y="0"/>
                </a:lnTo>
                <a:lnTo>
                  <a:pt x="12463514" y="1339828"/>
                </a:lnTo>
                <a:lnTo>
                  <a:pt x="0" y="13398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150257" y="502533"/>
            <a:ext cx="1198748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Mathematical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7187142" y="-931069"/>
            <a:ext cx="1776511" cy="1862138"/>
            <a:chOff x="0" y="0"/>
            <a:chExt cx="666381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381" cy="698500"/>
            </a:xfrm>
            <a:custGeom>
              <a:avLst/>
              <a:gdLst/>
              <a:ahLst/>
              <a:cxnLst/>
              <a:rect l="l" t="t" r="r" b="b"/>
              <a:pathLst>
                <a:path w="666381" h="698500">
                  <a:moveTo>
                    <a:pt x="666381" y="349250"/>
                  </a:moveTo>
                  <a:lnTo>
                    <a:pt x="46318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3181" y="0"/>
                  </a:lnTo>
                  <a:lnTo>
                    <a:pt x="666381" y="349250"/>
                  </a:lnTo>
                  <a:close/>
                </a:path>
              </a:pathLst>
            </a:custGeom>
            <a:solidFill>
              <a:srgbClr val="292E2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9525"/>
              <a:ext cx="437781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9089" y="0"/>
            <a:ext cx="1571687" cy="2217548"/>
          </a:xfrm>
          <a:custGeom>
            <a:avLst/>
            <a:gdLst/>
            <a:ahLst/>
            <a:cxnLst/>
            <a:rect l="l" t="t" r="r" b="b"/>
            <a:pathLst>
              <a:path w="1571687" h="2217548">
                <a:moveTo>
                  <a:pt x="0" y="0"/>
                </a:moveTo>
                <a:lnTo>
                  <a:pt x="1571687" y="0"/>
                </a:lnTo>
                <a:lnTo>
                  <a:pt x="1571687" y="2217548"/>
                </a:lnTo>
                <a:lnTo>
                  <a:pt x="0" y="221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809928" y="8123695"/>
            <a:ext cx="2041169" cy="2258555"/>
          </a:xfrm>
          <a:custGeom>
            <a:avLst/>
            <a:gdLst/>
            <a:ahLst/>
            <a:cxnLst/>
            <a:rect l="l" t="t" r="r" b="b"/>
            <a:pathLst>
              <a:path w="2041169" h="2258555">
                <a:moveTo>
                  <a:pt x="0" y="0"/>
                </a:moveTo>
                <a:lnTo>
                  <a:pt x="2041170" y="0"/>
                </a:lnTo>
                <a:lnTo>
                  <a:pt x="2041170" y="2258555"/>
                </a:lnTo>
                <a:lnTo>
                  <a:pt x="0" y="225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-38261" y="0"/>
            <a:ext cx="1910043" cy="931069"/>
          </a:xfrm>
          <a:custGeom>
            <a:avLst/>
            <a:gdLst/>
            <a:ahLst/>
            <a:cxnLst/>
            <a:rect l="l" t="t" r="r" b="b"/>
            <a:pathLst>
              <a:path w="1910043" h="931069">
                <a:moveTo>
                  <a:pt x="0" y="0"/>
                </a:moveTo>
                <a:lnTo>
                  <a:pt x="1910043" y="0"/>
                </a:lnTo>
                <a:lnTo>
                  <a:pt x="1910043" y="931069"/>
                </a:lnTo>
                <a:lnTo>
                  <a:pt x="0" y="93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51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1843" y="8234762"/>
            <a:ext cx="1697866" cy="2036421"/>
          </a:xfrm>
          <a:custGeom>
            <a:avLst/>
            <a:gdLst/>
            <a:ahLst/>
            <a:cxnLst/>
            <a:rect l="l" t="t" r="r" b="b"/>
            <a:pathLst>
              <a:path w="1697866" h="2036421">
                <a:moveTo>
                  <a:pt x="0" y="0"/>
                </a:moveTo>
                <a:lnTo>
                  <a:pt x="1697866" y="0"/>
                </a:lnTo>
                <a:lnTo>
                  <a:pt x="1697866" y="2036421"/>
                </a:lnTo>
                <a:lnTo>
                  <a:pt x="0" y="2036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254527" y="2341544"/>
            <a:ext cx="7778945" cy="5603911"/>
          </a:xfrm>
          <a:custGeom>
            <a:avLst/>
            <a:gdLst/>
            <a:ahLst/>
            <a:cxnLst/>
            <a:rect l="l" t="t" r="r" b="b"/>
            <a:pathLst>
              <a:path w="7778945" h="5603911">
                <a:moveTo>
                  <a:pt x="0" y="0"/>
                </a:moveTo>
                <a:lnTo>
                  <a:pt x="7778946" y="0"/>
                </a:lnTo>
                <a:lnTo>
                  <a:pt x="7778946" y="5603912"/>
                </a:lnTo>
                <a:lnTo>
                  <a:pt x="0" y="5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63471" y="361950"/>
            <a:ext cx="1176105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Mathematical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406</Words>
  <Application>Microsoft Office PowerPoint</Application>
  <PresentationFormat>Custom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Canva Sans Italics</vt:lpstr>
      <vt:lpstr>Canva Sans</vt:lpstr>
      <vt:lpstr>Canva Sans Bold</vt:lpstr>
      <vt:lpstr>Playwrite US Trad</vt:lpstr>
      <vt:lpstr>Canva Sans Medium</vt:lpstr>
      <vt:lpstr>Arial</vt:lpstr>
      <vt:lpstr>Canva Sans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MetroFlow SCM518</dc:title>
  <dc:creator>Kinnari Parikh</dc:creator>
  <cp:lastModifiedBy>Kinnari Parikh</cp:lastModifiedBy>
  <cp:revision>1</cp:revision>
  <dcterms:created xsi:type="dcterms:W3CDTF">2006-08-16T00:00:00Z</dcterms:created>
  <dcterms:modified xsi:type="dcterms:W3CDTF">2025-05-05T05:33:53Z</dcterms:modified>
  <dc:identifier>DAGmgPZRRx8</dc:identifier>
</cp:coreProperties>
</file>